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slide" Target="slides/slide91.xml"/><Relationship Id="rId50" Type="http://schemas.openxmlformats.org/officeDocument/2006/relationships/slide" Target="slides/slide46.xml"/><Relationship Id="rId94" Type="http://schemas.openxmlformats.org/officeDocument/2006/relationships/slide" Target="slides/slide90.xml"/><Relationship Id="rId53" Type="http://schemas.openxmlformats.org/officeDocument/2006/relationships/slide" Target="slides/slide49.xml"/><Relationship Id="rId52" Type="http://schemas.openxmlformats.org/officeDocument/2006/relationships/slide" Target="slides/slide48.xml"/><Relationship Id="rId96" Type="http://schemas.openxmlformats.org/officeDocument/2006/relationships/slide" Target="slides/slide92.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a3a076b3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 name="Google Shape;32;ga3a076b3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calling this talk “4414” because that’s the most significant number in this story.  4414 is what really led to everything else. And this picture shows the crucial piece of hardware I used to do this: An RTL-SDR dongle and a BeagleBone Black.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508e84474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08e84474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508e8447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08e8447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Nowadays I use a FlightAware dongle, with built-in 1090 MHz amplifier, and a Raspberry Pi 3 with power-over-ethernet.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508e84474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08e84474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FlightAware 1090 MHz filter just before the dongle.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08e84474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08e84474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an antenna tuned for 1090 MHz.</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3a076b3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3a076b3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on this version of the listening station, I’d tuned to a reference signal and determined that my dongle had a 40 PPM error that I needed to compensate for.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086fd3e2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086fd3e2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go from a fresh Raspberry Pi to having a full browser-based radar-like display in under an hour.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508e84474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08e84474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my approximate reception range, though I do sometimes pick up aircraft as far as Vegas, San Diego, and even Arizona.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086fd3e2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086fd3e2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an easy-to-install package that even includes a nice dashboard showing system stats.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5086fd3e2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086fd3e2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begin our survey of interesting things you see over Los Angeles.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5086fd3e2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086fd3e2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LAFD helicopters, a Pasadena PD helicopter, and a news chopper.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50a2a6acd2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g50a2a6acd2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5086fd3e2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086fd3e2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086fd3e2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086fd3e2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just a few days of flight paths from a Burbank/Glendale PD helicopter. It seems like there’s always a helicopter overhead because there’s always a helicopter overhead.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5086fd3e2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086fd3e2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first things I noticed was a shadowy military contractor flying planes in weird patterns over LA several times a week. OMG, should I blow the whistle on them?!  I waited and did more research, and it turns out they’re dropping thousands of sterile fruit flies as part of a fruit fly eradication program.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086fd3e2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086fd3e2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086fd3e2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086fd3e2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plane out over the desert is registered to Chalk 2, Inc. (a military reference), and is used as a UAV chase plane.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086fd3e2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086fd3e2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a U-2 test range to the north. They limit the altitude the transponder reports to 60,000 feet but they’re actually flying higher.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5086fd3e2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086fd3e2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what happens when I lose line-of-sight for a portion of a flight.  Air Cerberus… We’ll come back to them.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086fd3e2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086fd3e2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day while driving home, I saw a giant C-17 fly over my car at low altitude. When I got home I checked, and it was barely at 1000 feet. It was on its way to a stadium flyover (and is a plane known for doing aggressive, photogenic training in Star Wars canyon, which is the photo on the right).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5086fd3e2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086fd3e2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they flying a square circle?  I don’t know.</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086fd3e2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086fd3e2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lawnmower pattern, but much tighter than the Dynamic Aviation sterile insect technique flights. Keystone seems to do some military/intelligence work too.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50a2a6acd2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50a2a6acd2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work I do at Disney has no overlap with this project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086fd3e2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086fd3e2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 at how precise that is.  This plane is actually registered to Wells Fargo, which is a commonly used technique to obscure ownership. Often you can dig up enough to track down the real owner.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086fd3e2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086fd3e2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5086fd3e2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086fd3e2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significance of the clover-leaf pattern?  I don’t know. </a:t>
            </a:r>
            <a:r>
              <a:rPr lang="en">
                <a:solidFill>
                  <a:schemeClr val="dk1"/>
                </a:solidFill>
              </a:rPr>
              <a:t>Some aerial mapping companies are known to be fronts for doing government surveillance.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08e84474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08e84474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asked on aviation.stackexchange.com but there wasn’t a conclusive answer. I’ve wondered if it was related to doing radio direction finding.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086fd3e2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086fd3e2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weeks ago local news showed special operations soldiers training in the LA area, helicopters dropping soldiers on top of buildings etc.  They were supported by multiple military surveillance aircraft.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5086fd3e2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086fd3e2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they are downtown.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5086fd3e2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086fd3e2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 Cerberus is a front company used by the military, with an address shared by a National Guard office. Air Cerberus does surveillance over and around LA frequently. They fly planes over the Super Bowl, too.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086fd3e2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086fd3e2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086fd3e2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086fd3e2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N420LE is registered to a local drug task force (ha ha).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086fd3e2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086fd3e2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isn’t a record of 12 hours of flying or something, this is just an </a:t>
            </a:r>
            <a:r>
              <a:rPr lang="en"/>
              <a:t>instantaneous snapshot of one moment in time in Los Angeles’ sky.</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a3a076b3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a3a076b3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5086fd3e2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086fd3e2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DHS over Pasadena. Check out the equipment pods on that.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086fd3e2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086fd3e2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086fd3e2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086fd3e2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5086fd3e2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086fd3e2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5086fd3e2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086fd3e2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aircraft flying the outer circle is leaving, the one flying the inner circle just arrived.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086fd3e2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086fd3e2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lower right there’s a Cessna registered to a small Texas company, Silver Creek Aviation. Why is it flying circles over LA? Why does it have a camera turret? Because Silver Creek Aviation is actually a front for the DEA.  How do I know?  We’ll get to that.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3a076b3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3a076b3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started out tracking police helicopters, but then something else fell into my lap.</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39bcb74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39bcb74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May 2015, The Washington Post published an article about how some planes were circling over Baltimore neighborhoods after the Freddie Gray riots, and how some guy thought for some unknown reason that they were FBI surveillance planes.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3a076b3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3a076b3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talk is actually about uncovering a massive, secret, FBI aerial surveillance program.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39bcb74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39bcb74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tracking aircraft was kind of my thing, and I’m also interested in military and police surveillance, I was curious.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a3a076b3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a3a076b3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year I lived in LA I had an experience with a police helicopter’s spotlight transfixing me from the heavens, which led to a long obsession. One thing I wanted to do was track them and learn their behaviors, like you might do with birds.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3a0768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3a0768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article included one piece of identifying information for one plane: It was owned by NG Research.</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3a076b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3a076b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Googling NG Research led to lots of suspicious (or paranoid) people posting about possible surveillance planes.  This redditor thought “NG Research” was Northrop Grumman (it’s not).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3a076b3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3a076b3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mention the tail number, and that the ownership record lists Bristow, VA as the owner’s address. They suspect persistent surveillance, and they mention that the FBI sometimes uses the transponder squawk code 4415 when doing surveillance.  It seemed a little hard to believe, but I found several people (mostly on conspiracy and/or gun rights web forums) claiming that the FBI used specific transponder codes, either 4414 or 4415, when doing surveillance.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3a076b3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3a076b3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realized I could use my database of transponder pings to do persistent sousveillance! My definition of sousveillance: They’re flying around looking down on us, but I’m looking up at them.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508e84474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08e84474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7 billion raw transponder pings from about the past 3 years in a postgres database.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508e84474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08e84474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some of the code that ingests messages into the database. It’s clojure, because I like Lisp.</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508e84474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08e84474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neat little DSL for defining an SQL interface for a clojure program.  It parses the metadata in the SQL comments and creates clojure functions to do queries and updates using the parameterized SQL.</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08e84474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08e84474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this screenshot was taken, I was receiving and ingesting about 300-350 messages/second.</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a3a076b3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a3a076b3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had some information from direct observation using the RTL-SDR dongle to pick up aircraft transponders, and that was enough to leverage a lot of information that was publicly available on the internet, like FAA registration records. When I was doing this, amateur multilateration (“triangulation”) networks didn’t exist, so I didn’t yet have position info.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a39bcb74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a39bcb74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downloaded a copy of the FAA records and looked up the 8 aircraft that had squawked 4414.  Seeing the output of this shell command is the precise point where I began to think it was possible that the paranoid fringe of the internet might be right about something.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5086fd3e2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086fd3e2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tried to come up with the easiest way to track helicopters, and spent a lot of time thinking about acoustic tracking, which has a long history.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39bcb74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39bcb74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available on the internet are photos of almost every aircraft.  Obsessive planespotters go around taking pictures, then post them and tag them with the tail numbers.  I was able to find pictures of 4 of the 8 aircraft of interest.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39bcb74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39bcb74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39bcb74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39bcb74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one seems to have a camera turret...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39bcb74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39bcb74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does this one.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3a076b3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3a076b3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searched the FAA records for every aircraft registered to a PO box in Bristow, VA, and the results were creepy: Most of these names fit the same simple pattern!  These are totally front companies!  This is like Trevor Paglen tracking down CIA fronts that own the planes involved in rendition flights--Did I discover an FBI program or a CIA program?!</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3a076b3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3a076b3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Closer examination shows that whoever set up these front companies was kind of sloppy.  Besides the repetitive naming pattern, they used the same PO box for a few companies--and that PO box is also used by the Department of Justice.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5bb44bb6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bb44bb6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similar techniques and more analysis of the FAA records, I was able to come up with a larger list.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3a076b3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3a076b3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compiled and published a spreadsheet containing a list of over 100 suspected FBI aircraft and almost 2 dozen suspected front companies.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3a076b3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a3a076b3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 didn’t have hard evidence.  There was no real proof of links to the FBI.  Even the FAA records could just be wrong: Government databases sometimes have errors.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a3a076b3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a3a076b3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 hypothesizing the existence of a pretty big secret program.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508e84474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08e84474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 never got it to work very well.</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3a076b3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a3a076b3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wasn’t sure what to do with what I had so far.  I spent more time idly Googling.</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3a076b3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a3a076b3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wasn’t sure what to do.  I contacted the ACLU asking if they’d be interested in possible evidence of a secret aerial surveillance program, but didn’t follow through.</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508e84474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08e84474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posted a short description of my findings to Hacker News.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5bb44bb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bb44bb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5bb44bb6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bb44bb6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the first piece of hard evidence connecting my list of 100 suspected front companies to the FBI.  It was an exciting day.</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5bb44bb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bb44bb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Associated Press did actual, impressive journalism.  They didn’t find as many planes, but they were probably using a higher standard of evidence than I was.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3a076b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a3a076b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508e84474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08e84474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508e84474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08e84474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frame of video from one of the planes watching the riots in Baltimore, the planes that started this. You can find the whole video on YouTube.</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3a076b3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3a076b3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researching this I found articles from years ago about the FBI using Cessnas for surveillance.  We knew it was happening, but I think that people didn’t understand that it meant multiple planes over every medium size or small city in the country, for hours every day. I think seeing flightradar24 screenshots of circular tracks over their cities got people interested, and it got Congress interested.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508e84474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08e84474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then this amazing thing happened: Someone figured out the RTL dongle for receiving digital TV transmissions could be used as a wideband SDR and pick up all sorts of stuff, including the aircraft transponder packets on 1090 MHz that sometimes include aircraft position.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a3a076b3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a3a076b3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Surveillance during an investigation is the FBI’s job.  But some of what I observed didn’t necessarily fit that model.</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3a076b3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3a076b3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N404KR is an FBI plane that flies over Los Angeles a lot.  Roughly every other day, for hours at a time, for months.  What is it doing?</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5c2541e5d_27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c2541e5d_27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you’re wondering if a particular plane is actually an FBI surveillance plane, here are some things to check. You can observe some of these things directly with an RTL-SDR, or use Flightradar24, or use FAA records.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508e84474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08e84474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some code I wrote to find tracks that have lots of circles.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508e84474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08e84474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here’s a few months worth of orbits it detected, minus some of the known LAPD etc. aircraft. I love the aircraft following someone the whole way along Sunset Blvd (that’s actually a helicopter following the LA Marathon).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508e84474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08e84474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reporters at Buzzfeed News have done some excellent, technical investigation. Note that the most important property for determining whether an aircraft does surveillance is… whether it flies in a counterclockwise circle (“steer2”). Second most significant is the squawk code.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8947e0aa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947e0aa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508e84474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08e84474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5c2541e5d_27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c2541e5d_27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50a2a6acd2_5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0a2a6acd2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5086fd3e2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086fd3e2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50a2a6acd2_5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0a2a6acd2_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50a2a6acd2_5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0a2a6acd2_5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50a2a6acd2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0a2a6acd2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3000"/>
              <a:buNone/>
              <a:defRPr sz="3000">
                <a:solidFill>
                  <a:schemeClr val="lt2"/>
                </a:solidFill>
              </a:defRPr>
            </a:lvl2pPr>
            <a:lvl3pPr lvl="2" algn="ctr">
              <a:spcBef>
                <a:spcPts val="0"/>
              </a:spcBef>
              <a:spcAft>
                <a:spcPts val="0"/>
              </a:spcAft>
              <a:buClr>
                <a:schemeClr val="lt2"/>
              </a:buClr>
              <a:buSzPts val="3000"/>
              <a:buNone/>
              <a:defRPr sz="3000">
                <a:solidFill>
                  <a:schemeClr val="lt2"/>
                </a:solidFill>
              </a:defRPr>
            </a:lvl3pPr>
            <a:lvl4pPr lvl="3" algn="ctr">
              <a:spcBef>
                <a:spcPts val="0"/>
              </a:spcBef>
              <a:spcAft>
                <a:spcPts val="0"/>
              </a:spcAft>
              <a:buClr>
                <a:schemeClr val="lt2"/>
              </a:buClr>
              <a:buSzPts val="3000"/>
              <a:buNone/>
              <a:defRPr sz="3000">
                <a:solidFill>
                  <a:schemeClr val="lt2"/>
                </a:solidFill>
              </a:defRPr>
            </a:lvl4pPr>
            <a:lvl5pPr lvl="4" algn="ctr">
              <a:spcBef>
                <a:spcPts val="0"/>
              </a:spcBef>
              <a:spcAft>
                <a:spcPts val="0"/>
              </a:spcAft>
              <a:buClr>
                <a:schemeClr val="lt2"/>
              </a:buClr>
              <a:buSzPts val="3000"/>
              <a:buNone/>
              <a:defRPr sz="3000">
                <a:solidFill>
                  <a:schemeClr val="lt2"/>
                </a:solidFill>
              </a:defRPr>
            </a:lvl5pPr>
            <a:lvl6pPr lvl="5" algn="ctr">
              <a:spcBef>
                <a:spcPts val="0"/>
              </a:spcBef>
              <a:spcAft>
                <a:spcPts val="0"/>
              </a:spcAft>
              <a:buClr>
                <a:schemeClr val="lt2"/>
              </a:buClr>
              <a:buSzPts val="3000"/>
              <a:buNone/>
              <a:defRPr sz="3000">
                <a:solidFill>
                  <a:schemeClr val="lt2"/>
                </a:solidFill>
              </a:defRPr>
            </a:lvl6pPr>
            <a:lvl7pPr lvl="6" algn="ctr">
              <a:spcBef>
                <a:spcPts val="0"/>
              </a:spcBef>
              <a:spcAft>
                <a:spcPts val="0"/>
              </a:spcAft>
              <a:buClr>
                <a:schemeClr val="lt2"/>
              </a:buClr>
              <a:buSzPts val="3000"/>
              <a:buNone/>
              <a:defRPr sz="3000">
                <a:solidFill>
                  <a:schemeClr val="lt2"/>
                </a:solidFill>
              </a:defRPr>
            </a:lvl7pPr>
            <a:lvl8pPr lvl="7" algn="ctr">
              <a:spcBef>
                <a:spcPts val="0"/>
              </a:spcBef>
              <a:spcAft>
                <a:spcPts val="0"/>
              </a:spcAft>
              <a:buClr>
                <a:schemeClr val="lt2"/>
              </a:buClr>
              <a:buSzPts val="3000"/>
              <a:buNone/>
              <a:defRPr sz="3000">
                <a:solidFill>
                  <a:schemeClr val="lt2"/>
                </a:solidFill>
              </a:defRPr>
            </a:lvl8pPr>
            <a:lvl9pPr lvl="8" algn="ctr">
              <a:spcBef>
                <a:spcPts val="0"/>
              </a:spcBef>
              <a:spcAft>
                <a:spcPts val="0"/>
              </a:spcAft>
              <a:buClr>
                <a:schemeClr val="lt2"/>
              </a:buClr>
              <a:buSzPts val="3000"/>
              <a:buNone/>
              <a:defRPr sz="3000">
                <a:solidFill>
                  <a:schemeClr val="lt2"/>
                </a:solidFill>
              </a:defRPr>
            </a:lvl9pPr>
          </a:lstStyle>
          <a:p/>
        </p:txBody>
      </p:sp>
      <p:sp>
        <p:nvSpPr>
          <p:cNvPr id="11" name="Google Shape;11;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 name="Google Shape;12;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Google Shape;16;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Google Shape;21;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Google Shape;24;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0"/>
              </a:spcBef>
              <a:spcAft>
                <a:spcPts val="0"/>
              </a:spcAft>
              <a:buSzPts val="1800"/>
              <a:buNone/>
              <a:defRPr sz="1800"/>
            </a:lvl1pPr>
          </a:lstStyle>
          <a:p/>
        </p:txBody>
      </p:sp>
      <p:sp>
        <p:nvSpPr>
          <p:cNvPr id="27" name="Google Shape;27;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lt1"/>
              </a:buClr>
              <a:buSzPts val="3000"/>
              <a:buChar char="●"/>
              <a:defRPr sz="3000">
                <a:solidFill>
                  <a:schemeClr val="lt1"/>
                </a:solidFill>
              </a:defRPr>
            </a:lvl1pPr>
            <a:lvl2pPr indent="-381000" lvl="1" marL="914400">
              <a:spcBef>
                <a:spcPts val="0"/>
              </a:spcBef>
              <a:spcAft>
                <a:spcPts val="0"/>
              </a:spcAft>
              <a:buClr>
                <a:schemeClr val="lt1"/>
              </a:buClr>
              <a:buSzPts val="2400"/>
              <a:buChar char="○"/>
              <a:defRPr sz="2400">
                <a:solidFill>
                  <a:schemeClr val="lt1"/>
                </a:solidFill>
              </a:defRPr>
            </a:lvl2pPr>
            <a:lvl3pPr indent="-381000" lvl="2" marL="1371600">
              <a:spcBef>
                <a:spcPts val="0"/>
              </a:spcBef>
              <a:spcAft>
                <a:spcPts val="0"/>
              </a:spcAft>
              <a:buClr>
                <a:schemeClr val="lt1"/>
              </a:buClr>
              <a:buSzPts val="2400"/>
              <a:buChar char="■"/>
              <a:defRPr sz="24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8.jpg"/><Relationship Id="rId5"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76.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22.jpg"/><Relationship Id="rId5"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3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60.png"/><Relationship Id="rId4" Type="http://schemas.openxmlformats.org/officeDocument/2006/relationships/image" Target="../media/image27.jpg"/><Relationship Id="rId5"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4.jpg"/><Relationship Id="rId5"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67.png"/><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8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69.png"/><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7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buzzfeednews.github.io/2017-08-spy-plane-find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0.gi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8.jpg"/></Relationships>
</file>

<file path=ppt/slides/_rels/slide92.xml.rels><?xml version="1.0" encoding="UTF-8" standalone="yes"?><Relationships xmlns="http://schemas.openxmlformats.org/package/2006/relationships"><Relationship Id="rId11" Type="http://schemas.openxmlformats.org/officeDocument/2006/relationships/hyperlink" Target="https://docs.google.com/spreadsheets/d/1z3gEODujLqIHhoKRxGuUrTA7n2gVX535_1dJCgVMDxY/edit?usp=sharing" TargetMode="External"/><Relationship Id="rId10" Type="http://schemas.openxmlformats.org/officeDocument/2006/relationships/hyperlink" Target="http://lemondronor.com/blog/indexphp/2013/5/augmented-reality-display-of-air-traffic-for-drones" TargetMode="External"/><Relationship Id="rId13" Type="http://schemas.openxmlformats.org/officeDocument/2006/relationships/hyperlink" Target="http://vrs.heavymeta.org/VirtualRadar/desktop.html" TargetMode="External"/><Relationship Id="rId12" Type="http://schemas.openxmlformats.org/officeDocument/2006/relationships/hyperlink" Target="https://global.adsbexchange.com/" TargetMode="External"/><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www.youtube.com/watch?v=snH6yc9BCJU" TargetMode="External"/><Relationship Id="rId4" Type="http://schemas.openxmlformats.org/officeDocument/2006/relationships/hyperlink" Target="http://www.rtl-sdr.com/adsb-aircraft-radar-with-rtl-sdr/" TargetMode="External"/><Relationship Id="rId9" Type="http://schemas.openxmlformats.org/officeDocument/2006/relationships/hyperlink" Target="http://lemondronor.com/blog/indexphp/2013/4/cheap-ads-b-on-amateur-drones" TargetMode="External"/><Relationship Id="rId15" Type="http://schemas.openxmlformats.org/officeDocument/2006/relationships/hyperlink" Target="https://github.com/wiseman/trintagg" TargetMode="External"/><Relationship Id="rId14" Type="http://schemas.openxmlformats.org/officeDocument/2006/relationships/hyperlink" Target="https://github.com/wiseman" TargetMode="External"/><Relationship Id="rId17" Type="http://schemas.openxmlformats.org/officeDocument/2006/relationships/hyperlink" Target="https://twitter.com/lemonodor" TargetMode="External"/><Relationship Id="rId16" Type="http://schemas.openxmlformats.org/officeDocument/2006/relationships/hyperlink" Target="https://github.com/wiseman/ac-statevec" TargetMode="External"/><Relationship Id="rId5" Type="http://schemas.openxmlformats.org/officeDocument/2006/relationships/hyperlink" Target="http://fusion.net/story/143739/how-you-can-track-the-fbis-spy-planes/" TargetMode="External"/><Relationship Id="rId6" Type="http://schemas.openxmlformats.org/officeDocument/2006/relationships/hyperlink" Target="https://a.tiles.mapbox.com/v4/wiseman.61620a88.html?access_token=pk.eyJ1Ijoid2lzZW1hbiIsImEiOiJHbzAtOHgwIn0.Pj1Nx77LS1-ujzRKJVOttA#12/34.0352/-118.2931" TargetMode="External"/><Relationship Id="rId7" Type="http://schemas.openxmlformats.org/officeDocument/2006/relationships/hyperlink" Target="https://dl.dropboxusercontent.com/u/7443278/la-leo-aircraft-2015-04.kml" TargetMode="External"/><Relationship Id="rId8" Type="http://schemas.openxmlformats.org/officeDocument/2006/relationships/hyperlink" Target="http://viewer.gorilla-repl.org/view.html?source=github&amp;user=wiseman&amp;repo=orbital-detector&amp;path=stats.clj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pic>
        <p:nvPicPr>
          <p:cNvPr descr="rtl-sdr.jpg" id="34" name="Google Shape;34;p8"/>
          <p:cNvPicPr preferRelativeResize="0"/>
          <p:nvPr/>
        </p:nvPicPr>
        <p:blipFill>
          <a:blip r:embed="rId3">
            <a:alphaModFix/>
          </a:blip>
          <a:stretch>
            <a:fillRect/>
          </a:stretch>
        </p:blipFill>
        <p:spPr>
          <a:xfrm>
            <a:off x="1143000" y="0"/>
            <a:ext cx="6857998" cy="5143499"/>
          </a:xfrm>
          <a:prstGeom prst="rect">
            <a:avLst/>
          </a:prstGeom>
          <a:noFill/>
          <a:ln>
            <a:noFill/>
          </a:ln>
        </p:spPr>
      </p:pic>
      <p:sp>
        <p:nvSpPr>
          <p:cNvPr id="35" name="Google Shape;35;p8"/>
          <p:cNvSpPr txBox="1"/>
          <p:nvPr>
            <p:ph type="ctrTitle"/>
          </p:nvPr>
        </p:nvSpPr>
        <p:spPr>
          <a:xfrm>
            <a:off x="685800" y="-93058"/>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00"/>
                </a:solidFill>
              </a:rPr>
              <a:t>4414</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1389648" y="185001"/>
            <a:ext cx="6364704" cy="47734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1339561" y="147424"/>
            <a:ext cx="6464879" cy="4848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1362498" y="164623"/>
            <a:ext cx="6419004" cy="48142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1359237" y="162174"/>
            <a:ext cx="6425526" cy="48191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dongle.jpg" id="104" name="Google Shape;104;p21"/>
          <p:cNvPicPr preferRelativeResize="0"/>
          <p:nvPr/>
        </p:nvPicPr>
        <p:blipFill>
          <a:blip r:embed="rId3">
            <a:alphaModFix/>
          </a:blip>
          <a:stretch>
            <a:fillRect/>
          </a:stretch>
        </p:blipFill>
        <p:spPr>
          <a:xfrm>
            <a:off x="1143000" y="0"/>
            <a:ext cx="6857998"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2"/>
          <p:cNvPicPr preferRelativeResize="0"/>
          <p:nvPr/>
        </p:nvPicPr>
        <p:blipFill>
          <a:blip r:embed="rId3">
            <a:alphaModFix/>
          </a:blip>
          <a:stretch>
            <a:fillRect/>
          </a:stretch>
        </p:blipFill>
        <p:spPr>
          <a:xfrm>
            <a:off x="152400" y="152400"/>
            <a:ext cx="7576293" cy="4773502"/>
          </a:xfrm>
          <a:prstGeom prst="rect">
            <a:avLst/>
          </a:prstGeom>
          <a:noFill/>
          <a:ln>
            <a:noFill/>
          </a:ln>
        </p:spPr>
      </p:pic>
      <p:sp>
        <p:nvSpPr>
          <p:cNvPr id="110" name="Google Shape;110;p22"/>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FA dump1090</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3"/>
          <p:cNvPicPr preferRelativeResize="0"/>
          <p:nvPr/>
        </p:nvPicPr>
        <p:blipFill>
          <a:blip r:embed="rId3">
            <a:alphaModFix/>
          </a:blip>
          <a:stretch>
            <a:fillRect/>
          </a:stretch>
        </p:blipFill>
        <p:spPr>
          <a:xfrm>
            <a:off x="1739985" y="152400"/>
            <a:ext cx="5664031"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4"/>
          <p:cNvPicPr preferRelativeResize="0"/>
          <p:nvPr/>
        </p:nvPicPr>
        <p:blipFill>
          <a:blip r:embed="rId3">
            <a:alphaModFix/>
          </a:blip>
          <a:stretch>
            <a:fillRect/>
          </a:stretch>
        </p:blipFill>
        <p:spPr>
          <a:xfrm>
            <a:off x="152400" y="152400"/>
            <a:ext cx="7576293" cy="4773502"/>
          </a:xfrm>
          <a:prstGeom prst="rect">
            <a:avLst/>
          </a:prstGeom>
          <a:noFill/>
          <a:ln>
            <a:noFill/>
          </a:ln>
        </p:spPr>
      </p:pic>
      <p:sp>
        <p:nvSpPr>
          <p:cNvPr id="121" name="Google Shape;121;p24"/>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Dashboard</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5"/>
          <p:cNvPicPr preferRelativeResize="0"/>
          <p:nvPr/>
        </p:nvPicPr>
        <p:blipFill>
          <a:blip r:embed="rId3">
            <a:alphaModFix/>
          </a:blip>
          <a:stretch>
            <a:fillRect/>
          </a:stretch>
        </p:blipFill>
        <p:spPr>
          <a:xfrm>
            <a:off x="152400" y="152400"/>
            <a:ext cx="6091527" cy="4635875"/>
          </a:xfrm>
          <a:prstGeom prst="rect">
            <a:avLst/>
          </a:prstGeom>
          <a:noFill/>
          <a:ln>
            <a:noFill/>
          </a:ln>
        </p:spPr>
      </p:pic>
      <p:sp>
        <p:nvSpPr>
          <p:cNvPr id="127" name="Google Shape;127;p25"/>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Goodyear blimp</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6"/>
          <p:cNvPicPr preferRelativeResize="0"/>
          <p:nvPr/>
        </p:nvPicPr>
        <p:blipFill>
          <a:blip r:embed="rId3">
            <a:alphaModFix/>
          </a:blip>
          <a:stretch>
            <a:fillRect/>
          </a:stretch>
        </p:blipFill>
        <p:spPr>
          <a:xfrm>
            <a:off x="152400" y="152400"/>
            <a:ext cx="5796227" cy="4838701"/>
          </a:xfrm>
          <a:prstGeom prst="rect">
            <a:avLst/>
          </a:prstGeom>
          <a:noFill/>
          <a:ln>
            <a:noFill/>
          </a:ln>
        </p:spPr>
      </p:pic>
      <p:sp>
        <p:nvSpPr>
          <p:cNvPr id="133" name="Google Shape;133;p26"/>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Fire in Eagle Rock</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 am 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7"/>
          <p:cNvPicPr preferRelativeResize="0"/>
          <p:nvPr/>
        </p:nvPicPr>
        <p:blipFill>
          <a:blip r:embed="rId3">
            <a:alphaModFix/>
          </a:blip>
          <a:stretch>
            <a:fillRect/>
          </a:stretch>
        </p:blipFill>
        <p:spPr>
          <a:xfrm>
            <a:off x="152400" y="152400"/>
            <a:ext cx="7679764" cy="4838695"/>
          </a:xfrm>
          <a:prstGeom prst="rect">
            <a:avLst/>
          </a:prstGeom>
          <a:noFill/>
          <a:ln>
            <a:noFill/>
          </a:ln>
        </p:spPr>
      </p:pic>
      <p:sp>
        <p:nvSpPr>
          <p:cNvPr id="139" name="Google Shape;139;p27"/>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LAPD</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8"/>
          <p:cNvPicPr preferRelativeResize="0"/>
          <p:nvPr/>
        </p:nvPicPr>
        <p:blipFill>
          <a:blip r:embed="rId3">
            <a:alphaModFix/>
          </a:blip>
          <a:stretch>
            <a:fillRect/>
          </a:stretch>
        </p:blipFill>
        <p:spPr>
          <a:xfrm>
            <a:off x="152400" y="152400"/>
            <a:ext cx="5585525" cy="4360101"/>
          </a:xfrm>
          <a:prstGeom prst="rect">
            <a:avLst/>
          </a:prstGeom>
          <a:noFill/>
          <a:ln>
            <a:noFill/>
          </a:ln>
        </p:spPr>
      </p:pic>
      <p:sp>
        <p:nvSpPr>
          <p:cNvPr id="145" name="Google Shape;145;p28"/>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Burbank &amp; Glendale PD</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9"/>
          <p:cNvPicPr preferRelativeResize="0"/>
          <p:nvPr/>
        </p:nvPicPr>
        <p:blipFill>
          <a:blip r:embed="rId3">
            <a:alphaModFix/>
          </a:blip>
          <a:stretch>
            <a:fillRect/>
          </a:stretch>
        </p:blipFill>
        <p:spPr>
          <a:xfrm>
            <a:off x="152400" y="152400"/>
            <a:ext cx="2720409" cy="4838701"/>
          </a:xfrm>
          <a:prstGeom prst="rect">
            <a:avLst/>
          </a:prstGeom>
          <a:noFill/>
          <a:ln>
            <a:noFill/>
          </a:ln>
        </p:spPr>
      </p:pic>
      <p:sp>
        <p:nvSpPr>
          <p:cNvPr id="151" name="Google Shape;151;p29"/>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Sterile Insect Technique</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0"/>
          <p:cNvPicPr preferRelativeResize="0"/>
          <p:nvPr/>
        </p:nvPicPr>
        <p:blipFill>
          <a:blip r:embed="rId3">
            <a:alphaModFix/>
          </a:blip>
          <a:stretch>
            <a:fillRect/>
          </a:stretch>
        </p:blipFill>
        <p:spPr>
          <a:xfrm>
            <a:off x="152400" y="152400"/>
            <a:ext cx="6091523" cy="4441127"/>
          </a:xfrm>
          <a:prstGeom prst="rect">
            <a:avLst/>
          </a:prstGeom>
          <a:noFill/>
          <a:ln>
            <a:noFill/>
          </a:ln>
        </p:spPr>
      </p:pic>
      <p:sp>
        <p:nvSpPr>
          <p:cNvPr id="157" name="Google Shape;157;p30"/>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Tour of California TV relay</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1"/>
          <p:cNvPicPr preferRelativeResize="0"/>
          <p:nvPr/>
        </p:nvPicPr>
        <p:blipFill>
          <a:blip r:embed="rId3">
            <a:alphaModFix/>
          </a:blip>
          <a:stretch>
            <a:fillRect/>
          </a:stretch>
        </p:blipFill>
        <p:spPr>
          <a:xfrm>
            <a:off x="152400" y="152400"/>
            <a:ext cx="5671864" cy="4253898"/>
          </a:xfrm>
          <a:prstGeom prst="rect">
            <a:avLst/>
          </a:prstGeom>
          <a:noFill/>
          <a:ln>
            <a:noFill/>
          </a:ln>
        </p:spPr>
      </p:pic>
      <p:sp>
        <p:nvSpPr>
          <p:cNvPr id="163" name="Google Shape;163;p31"/>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Chalk 2, Inc.</a:t>
            </a:r>
            <a:endParaRPr sz="2400"/>
          </a:p>
        </p:txBody>
      </p:sp>
      <p:pic>
        <p:nvPicPr>
          <p:cNvPr id="164" name="Google Shape;164;p31"/>
          <p:cNvPicPr preferRelativeResize="0"/>
          <p:nvPr/>
        </p:nvPicPr>
        <p:blipFill>
          <a:blip r:embed="rId4">
            <a:alphaModFix/>
          </a:blip>
          <a:stretch>
            <a:fillRect/>
          </a:stretch>
        </p:blipFill>
        <p:spPr>
          <a:xfrm>
            <a:off x="5976664" y="152400"/>
            <a:ext cx="3014936" cy="2087263"/>
          </a:xfrm>
          <a:prstGeom prst="rect">
            <a:avLst/>
          </a:prstGeom>
          <a:noFill/>
          <a:ln>
            <a:noFill/>
          </a:ln>
        </p:spPr>
      </p:pic>
      <p:pic>
        <p:nvPicPr>
          <p:cNvPr id="165" name="Google Shape;165;p31"/>
          <p:cNvPicPr preferRelativeResize="0"/>
          <p:nvPr/>
        </p:nvPicPr>
        <p:blipFill>
          <a:blip r:embed="rId5">
            <a:alphaModFix/>
          </a:blip>
          <a:stretch>
            <a:fillRect/>
          </a:stretch>
        </p:blipFill>
        <p:spPr>
          <a:xfrm>
            <a:off x="5976664" y="2392063"/>
            <a:ext cx="2222295" cy="186184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2"/>
          <p:cNvPicPr preferRelativeResize="0"/>
          <p:nvPr/>
        </p:nvPicPr>
        <p:blipFill>
          <a:blip r:embed="rId3">
            <a:alphaModFix/>
          </a:blip>
          <a:stretch>
            <a:fillRect/>
          </a:stretch>
        </p:blipFill>
        <p:spPr>
          <a:xfrm>
            <a:off x="152400" y="152400"/>
            <a:ext cx="8839198" cy="3381315"/>
          </a:xfrm>
          <a:prstGeom prst="rect">
            <a:avLst/>
          </a:prstGeom>
          <a:noFill/>
          <a:ln>
            <a:noFill/>
          </a:ln>
        </p:spPr>
      </p:pic>
      <p:sp>
        <p:nvSpPr>
          <p:cNvPr id="171" name="Google Shape;171;p32"/>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U-2</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3"/>
          <p:cNvPicPr preferRelativeResize="0"/>
          <p:nvPr/>
        </p:nvPicPr>
        <p:blipFill>
          <a:blip r:embed="rId3">
            <a:alphaModFix/>
          </a:blip>
          <a:stretch>
            <a:fillRect/>
          </a:stretch>
        </p:blipFill>
        <p:spPr>
          <a:xfrm>
            <a:off x="152400" y="152400"/>
            <a:ext cx="5752552" cy="4487200"/>
          </a:xfrm>
          <a:prstGeom prst="rect">
            <a:avLst/>
          </a:prstGeom>
          <a:noFill/>
          <a:ln>
            <a:noFill/>
          </a:ln>
        </p:spPr>
      </p:pic>
      <p:sp>
        <p:nvSpPr>
          <p:cNvPr id="177" name="Google Shape;177;p33"/>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U-2 (and Air Cerberus)</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4"/>
          <p:cNvPicPr preferRelativeResize="0"/>
          <p:nvPr/>
        </p:nvPicPr>
        <p:blipFill>
          <a:blip r:embed="rId3">
            <a:alphaModFix/>
          </a:blip>
          <a:stretch>
            <a:fillRect/>
          </a:stretch>
        </p:blipFill>
        <p:spPr>
          <a:xfrm>
            <a:off x="152400" y="152400"/>
            <a:ext cx="5097608" cy="4838696"/>
          </a:xfrm>
          <a:prstGeom prst="rect">
            <a:avLst/>
          </a:prstGeom>
          <a:noFill/>
          <a:ln>
            <a:noFill/>
          </a:ln>
        </p:spPr>
      </p:pic>
      <p:sp>
        <p:nvSpPr>
          <p:cNvPr id="183" name="Google Shape;183;p34"/>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C-17 Jedi</a:t>
            </a:r>
            <a:endParaRPr sz="2400"/>
          </a:p>
        </p:txBody>
      </p:sp>
      <p:pic>
        <p:nvPicPr>
          <p:cNvPr id="184" name="Google Shape;184;p34"/>
          <p:cNvPicPr preferRelativeResize="0"/>
          <p:nvPr/>
        </p:nvPicPr>
        <p:blipFill>
          <a:blip r:embed="rId4">
            <a:alphaModFix/>
          </a:blip>
          <a:stretch>
            <a:fillRect/>
          </a:stretch>
        </p:blipFill>
        <p:spPr>
          <a:xfrm>
            <a:off x="5516650" y="280125"/>
            <a:ext cx="3170149" cy="26737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5"/>
          <p:cNvPicPr preferRelativeResize="0"/>
          <p:nvPr/>
        </p:nvPicPr>
        <p:blipFill>
          <a:blip r:embed="rId3">
            <a:alphaModFix/>
          </a:blip>
          <a:stretch>
            <a:fillRect/>
          </a:stretch>
        </p:blipFill>
        <p:spPr>
          <a:xfrm>
            <a:off x="152400" y="152400"/>
            <a:ext cx="2720409" cy="4838701"/>
          </a:xfrm>
          <a:prstGeom prst="rect">
            <a:avLst/>
          </a:prstGeom>
          <a:noFill/>
          <a:ln>
            <a:noFill/>
          </a:ln>
        </p:spPr>
      </p:pic>
      <p:sp>
        <p:nvSpPr>
          <p:cNvPr id="190" name="Google Shape;190;p35"/>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San Bernardino Sheriff</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6"/>
          <p:cNvPicPr preferRelativeResize="0"/>
          <p:nvPr/>
        </p:nvPicPr>
        <p:blipFill>
          <a:blip r:embed="rId3">
            <a:alphaModFix/>
          </a:blip>
          <a:stretch>
            <a:fillRect/>
          </a:stretch>
        </p:blipFill>
        <p:spPr>
          <a:xfrm>
            <a:off x="152400" y="152400"/>
            <a:ext cx="2235976" cy="4838699"/>
          </a:xfrm>
          <a:prstGeom prst="rect">
            <a:avLst/>
          </a:prstGeom>
          <a:noFill/>
          <a:ln>
            <a:noFill/>
          </a:ln>
        </p:spPr>
      </p:pic>
      <p:sp>
        <p:nvSpPr>
          <p:cNvPr id="196" name="Google Shape;196;p36"/>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Keystone Aerial Surveys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John Wiseman</a:t>
            </a:r>
            <a:endParaRPr/>
          </a:p>
        </p:txBody>
      </p:sp>
      <p:sp>
        <p:nvSpPr>
          <p:cNvPr id="46" name="Google Shape;46;p1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Disney R&amp;D Imagineer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Interested in robotics, natural language processing, drones, aviation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@lemonodor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7"/>
          <p:cNvPicPr preferRelativeResize="0"/>
          <p:nvPr/>
        </p:nvPicPr>
        <p:blipFill>
          <a:blip r:embed="rId3">
            <a:alphaModFix/>
          </a:blip>
          <a:stretch>
            <a:fillRect/>
          </a:stretch>
        </p:blipFill>
        <p:spPr>
          <a:xfrm>
            <a:off x="152400" y="152400"/>
            <a:ext cx="3379775" cy="4330674"/>
          </a:xfrm>
          <a:prstGeom prst="rect">
            <a:avLst/>
          </a:prstGeom>
          <a:noFill/>
          <a:ln>
            <a:noFill/>
          </a:ln>
        </p:spPr>
      </p:pic>
      <p:sp>
        <p:nvSpPr>
          <p:cNvPr id="202" name="Google Shape;202;p37"/>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Aperture Aviation (mapping) (Wells Fargo)</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8"/>
          <p:cNvPicPr preferRelativeResize="0"/>
          <p:nvPr/>
        </p:nvPicPr>
        <p:blipFill>
          <a:blip r:embed="rId3">
            <a:alphaModFix/>
          </a:blip>
          <a:stretch>
            <a:fillRect/>
          </a:stretch>
        </p:blipFill>
        <p:spPr>
          <a:xfrm>
            <a:off x="152400" y="152400"/>
            <a:ext cx="8839198" cy="3636698"/>
          </a:xfrm>
          <a:prstGeom prst="rect">
            <a:avLst/>
          </a:prstGeom>
          <a:noFill/>
          <a:ln>
            <a:noFill/>
          </a:ln>
        </p:spPr>
      </p:pic>
      <p:sp>
        <p:nvSpPr>
          <p:cNvPr id="208" name="Google Shape;208;p38"/>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Keystone Aerial Surveys (and SIT)</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9"/>
          <p:cNvPicPr preferRelativeResize="0"/>
          <p:nvPr/>
        </p:nvPicPr>
        <p:blipFill>
          <a:blip r:embed="rId3">
            <a:alphaModFix/>
          </a:blip>
          <a:stretch>
            <a:fillRect/>
          </a:stretch>
        </p:blipFill>
        <p:spPr>
          <a:xfrm>
            <a:off x="152400" y="152400"/>
            <a:ext cx="7049477" cy="4596076"/>
          </a:xfrm>
          <a:prstGeom prst="rect">
            <a:avLst/>
          </a:prstGeom>
          <a:noFill/>
          <a:ln>
            <a:noFill/>
          </a:ln>
        </p:spPr>
      </p:pic>
      <p:sp>
        <p:nvSpPr>
          <p:cNvPr id="214" name="Google Shape;214;p39"/>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Aerial imagery? (Aeroptic Inc.)</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0"/>
          <p:cNvPicPr preferRelativeResize="0"/>
          <p:nvPr/>
        </p:nvPicPr>
        <p:blipFill>
          <a:blip r:embed="rId3">
            <a:alphaModFix/>
          </a:blip>
          <a:stretch>
            <a:fillRect/>
          </a:stretch>
        </p:blipFill>
        <p:spPr>
          <a:xfrm>
            <a:off x="1526089" y="152400"/>
            <a:ext cx="6091822"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1"/>
          <p:cNvPicPr preferRelativeResize="0"/>
          <p:nvPr/>
        </p:nvPicPr>
        <p:blipFill>
          <a:blip r:embed="rId3">
            <a:alphaModFix/>
          </a:blip>
          <a:stretch>
            <a:fillRect/>
          </a:stretch>
        </p:blipFill>
        <p:spPr>
          <a:xfrm>
            <a:off x="152400" y="152400"/>
            <a:ext cx="5501999" cy="4331150"/>
          </a:xfrm>
          <a:prstGeom prst="rect">
            <a:avLst/>
          </a:prstGeom>
          <a:noFill/>
          <a:ln>
            <a:noFill/>
          </a:ln>
        </p:spPr>
      </p:pic>
      <p:sp>
        <p:nvSpPr>
          <p:cNvPr id="225" name="Google Shape;225;p41"/>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3x military surveillance training</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2"/>
          <p:cNvPicPr preferRelativeResize="0"/>
          <p:nvPr/>
        </p:nvPicPr>
        <p:blipFill>
          <a:blip r:embed="rId3">
            <a:alphaModFix/>
          </a:blip>
          <a:stretch>
            <a:fillRect/>
          </a:stretch>
        </p:blipFill>
        <p:spPr>
          <a:xfrm>
            <a:off x="152400" y="152400"/>
            <a:ext cx="5985975" cy="3425350"/>
          </a:xfrm>
          <a:prstGeom prst="rect">
            <a:avLst/>
          </a:prstGeom>
          <a:noFill/>
          <a:ln>
            <a:noFill/>
          </a:ln>
        </p:spPr>
      </p:pic>
      <p:sp>
        <p:nvSpPr>
          <p:cNvPr id="231" name="Google Shape;231;p42"/>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3x military surveillance training</a:t>
            </a:r>
            <a:endParaRPr sz="2400"/>
          </a:p>
        </p:txBody>
      </p:sp>
      <p:pic>
        <p:nvPicPr>
          <p:cNvPr id="232" name="Google Shape;232;p42"/>
          <p:cNvPicPr preferRelativeResize="0"/>
          <p:nvPr/>
        </p:nvPicPr>
        <p:blipFill>
          <a:blip r:embed="rId4">
            <a:alphaModFix/>
          </a:blip>
          <a:stretch>
            <a:fillRect/>
          </a:stretch>
        </p:blipFill>
        <p:spPr>
          <a:xfrm>
            <a:off x="6290775" y="152400"/>
            <a:ext cx="2700826" cy="1833080"/>
          </a:xfrm>
          <a:prstGeom prst="rect">
            <a:avLst/>
          </a:prstGeom>
          <a:noFill/>
          <a:ln>
            <a:noFill/>
          </a:ln>
        </p:spPr>
      </p:pic>
      <p:pic>
        <p:nvPicPr>
          <p:cNvPr id="233" name="Google Shape;233;p42"/>
          <p:cNvPicPr preferRelativeResize="0"/>
          <p:nvPr/>
        </p:nvPicPr>
        <p:blipFill>
          <a:blip r:embed="rId5">
            <a:alphaModFix/>
          </a:blip>
          <a:stretch>
            <a:fillRect/>
          </a:stretch>
        </p:blipFill>
        <p:spPr>
          <a:xfrm>
            <a:off x="6290775" y="2137880"/>
            <a:ext cx="2700826" cy="182516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3"/>
          <p:cNvPicPr preferRelativeResize="0"/>
          <p:nvPr/>
        </p:nvPicPr>
        <p:blipFill>
          <a:blip r:embed="rId3">
            <a:alphaModFix/>
          </a:blip>
          <a:stretch>
            <a:fillRect/>
          </a:stretch>
        </p:blipFill>
        <p:spPr>
          <a:xfrm>
            <a:off x="152400" y="152400"/>
            <a:ext cx="2720409" cy="4838701"/>
          </a:xfrm>
          <a:prstGeom prst="rect">
            <a:avLst/>
          </a:prstGeom>
          <a:noFill/>
          <a:ln>
            <a:noFill/>
          </a:ln>
        </p:spPr>
      </p:pic>
      <p:sp>
        <p:nvSpPr>
          <p:cNvPr id="239" name="Google Shape;239;p43"/>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“Air Cerberus”</a:t>
            </a:r>
            <a:endParaRPr sz="2400"/>
          </a:p>
        </p:txBody>
      </p:sp>
      <p:pic>
        <p:nvPicPr>
          <p:cNvPr id="240" name="Google Shape;240;p43"/>
          <p:cNvPicPr preferRelativeResize="0"/>
          <p:nvPr/>
        </p:nvPicPr>
        <p:blipFill>
          <a:blip r:embed="rId4">
            <a:alphaModFix/>
          </a:blip>
          <a:stretch>
            <a:fillRect/>
          </a:stretch>
        </p:blipFill>
        <p:spPr>
          <a:xfrm>
            <a:off x="3822763" y="2388874"/>
            <a:ext cx="3024678" cy="2017425"/>
          </a:xfrm>
          <a:prstGeom prst="rect">
            <a:avLst/>
          </a:prstGeom>
          <a:noFill/>
          <a:ln>
            <a:noFill/>
          </a:ln>
        </p:spPr>
      </p:pic>
      <p:pic>
        <p:nvPicPr>
          <p:cNvPr id="241" name="Google Shape;241;p43"/>
          <p:cNvPicPr preferRelativeResize="0"/>
          <p:nvPr/>
        </p:nvPicPr>
        <p:blipFill>
          <a:blip r:embed="rId5">
            <a:alphaModFix/>
          </a:blip>
          <a:stretch>
            <a:fillRect/>
          </a:stretch>
        </p:blipFill>
        <p:spPr>
          <a:xfrm>
            <a:off x="3822025" y="152400"/>
            <a:ext cx="3026149" cy="20174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4"/>
          <p:cNvPicPr preferRelativeResize="0"/>
          <p:nvPr/>
        </p:nvPicPr>
        <p:blipFill>
          <a:blip r:embed="rId3">
            <a:alphaModFix/>
          </a:blip>
          <a:stretch>
            <a:fillRect/>
          </a:stretch>
        </p:blipFill>
        <p:spPr>
          <a:xfrm>
            <a:off x="152400" y="152400"/>
            <a:ext cx="8839199" cy="4401108"/>
          </a:xfrm>
          <a:prstGeom prst="rect">
            <a:avLst/>
          </a:prstGeom>
          <a:noFill/>
          <a:ln>
            <a:noFill/>
          </a:ln>
        </p:spPr>
      </p:pic>
      <p:sp>
        <p:nvSpPr>
          <p:cNvPr id="247" name="Google Shape;247;p44"/>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“Air Cerberus”</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5"/>
          <p:cNvPicPr preferRelativeResize="0"/>
          <p:nvPr/>
        </p:nvPicPr>
        <p:blipFill>
          <a:blip r:embed="rId3">
            <a:alphaModFix/>
          </a:blip>
          <a:stretch>
            <a:fillRect/>
          </a:stretch>
        </p:blipFill>
        <p:spPr>
          <a:xfrm>
            <a:off x="152400" y="152400"/>
            <a:ext cx="7039651" cy="4484425"/>
          </a:xfrm>
          <a:prstGeom prst="rect">
            <a:avLst/>
          </a:prstGeom>
          <a:noFill/>
          <a:ln>
            <a:noFill/>
          </a:ln>
        </p:spPr>
      </p:pic>
      <p:sp>
        <p:nvSpPr>
          <p:cNvPr id="253" name="Google Shape;253;p45"/>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1800"/>
              <a:t>Busy day: SIT, 4 different police departments (N420LE)</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6"/>
          <p:cNvPicPr preferRelativeResize="0"/>
          <p:nvPr/>
        </p:nvPicPr>
        <p:blipFill>
          <a:blip r:embed="rId3">
            <a:alphaModFix/>
          </a:blip>
          <a:stretch>
            <a:fillRect/>
          </a:stretch>
        </p:blipFill>
        <p:spPr>
          <a:xfrm>
            <a:off x="152400" y="152400"/>
            <a:ext cx="5290776" cy="4376400"/>
          </a:xfrm>
          <a:prstGeom prst="rect">
            <a:avLst/>
          </a:prstGeom>
          <a:noFill/>
          <a:ln>
            <a:noFill/>
          </a:ln>
        </p:spPr>
      </p:pic>
      <p:sp>
        <p:nvSpPr>
          <p:cNvPr id="259" name="Google Shape;259;p46"/>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1800"/>
              <a:t>Busy day: 2x news, 2x LAFD, 2x police, SIT, Air Cerberus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this about?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7"/>
          <p:cNvPicPr preferRelativeResize="0"/>
          <p:nvPr/>
        </p:nvPicPr>
        <p:blipFill>
          <a:blip r:embed="rId3">
            <a:alphaModFix/>
          </a:blip>
          <a:stretch>
            <a:fillRect/>
          </a:stretch>
        </p:blipFill>
        <p:spPr>
          <a:xfrm>
            <a:off x="152400" y="152400"/>
            <a:ext cx="6060593" cy="4838699"/>
          </a:xfrm>
          <a:prstGeom prst="rect">
            <a:avLst/>
          </a:prstGeom>
          <a:noFill/>
          <a:ln>
            <a:noFill/>
          </a:ln>
        </p:spPr>
      </p:pic>
      <p:sp>
        <p:nvSpPr>
          <p:cNvPr id="265" name="Google Shape;265;p47"/>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DHS</a:t>
            </a:r>
            <a:endParaRPr sz="2400"/>
          </a:p>
        </p:txBody>
      </p:sp>
      <p:pic>
        <p:nvPicPr>
          <p:cNvPr id="266" name="Google Shape;266;p47"/>
          <p:cNvPicPr preferRelativeResize="0"/>
          <p:nvPr/>
        </p:nvPicPr>
        <p:blipFill>
          <a:blip r:embed="rId4">
            <a:alphaModFix/>
          </a:blip>
          <a:stretch>
            <a:fillRect/>
          </a:stretch>
        </p:blipFill>
        <p:spPr>
          <a:xfrm>
            <a:off x="6023075" y="454775"/>
            <a:ext cx="2968526" cy="1412800"/>
          </a:xfrm>
          <a:prstGeom prst="rect">
            <a:avLst/>
          </a:prstGeom>
          <a:noFill/>
          <a:ln>
            <a:noFill/>
          </a:ln>
        </p:spPr>
      </p:pic>
      <p:pic>
        <p:nvPicPr>
          <p:cNvPr id="267" name="Google Shape;267;p47"/>
          <p:cNvPicPr preferRelativeResize="0"/>
          <p:nvPr/>
        </p:nvPicPr>
        <p:blipFill>
          <a:blip r:embed="rId5">
            <a:alphaModFix/>
          </a:blip>
          <a:stretch>
            <a:fillRect/>
          </a:stretch>
        </p:blipFill>
        <p:spPr>
          <a:xfrm>
            <a:off x="6023075" y="2019975"/>
            <a:ext cx="2968525" cy="227140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8"/>
          <p:cNvPicPr preferRelativeResize="0"/>
          <p:nvPr/>
        </p:nvPicPr>
        <p:blipFill>
          <a:blip r:embed="rId3">
            <a:alphaModFix/>
          </a:blip>
          <a:stretch>
            <a:fillRect/>
          </a:stretch>
        </p:blipFill>
        <p:spPr>
          <a:xfrm>
            <a:off x="152400" y="152400"/>
            <a:ext cx="6413651" cy="4838702"/>
          </a:xfrm>
          <a:prstGeom prst="rect">
            <a:avLst/>
          </a:prstGeom>
          <a:noFill/>
          <a:ln>
            <a:noFill/>
          </a:ln>
        </p:spPr>
      </p:pic>
      <p:sp>
        <p:nvSpPr>
          <p:cNvPr id="273" name="Google Shape;273;p48"/>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DHS</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9"/>
          <p:cNvPicPr preferRelativeResize="0"/>
          <p:nvPr/>
        </p:nvPicPr>
        <p:blipFill>
          <a:blip r:embed="rId3">
            <a:alphaModFix/>
          </a:blip>
          <a:stretch>
            <a:fillRect/>
          </a:stretch>
        </p:blipFill>
        <p:spPr>
          <a:xfrm>
            <a:off x="152400" y="152400"/>
            <a:ext cx="7152653" cy="4561524"/>
          </a:xfrm>
          <a:prstGeom prst="rect">
            <a:avLst/>
          </a:prstGeom>
          <a:noFill/>
          <a:ln>
            <a:noFill/>
          </a:ln>
        </p:spPr>
      </p:pic>
      <p:sp>
        <p:nvSpPr>
          <p:cNvPr id="279" name="Google Shape;279;p49"/>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DHS, Subject driving 405 north</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0"/>
          <p:cNvPicPr preferRelativeResize="0"/>
          <p:nvPr/>
        </p:nvPicPr>
        <p:blipFill>
          <a:blip r:embed="rId3">
            <a:alphaModFix/>
          </a:blip>
          <a:stretch>
            <a:fillRect/>
          </a:stretch>
        </p:blipFill>
        <p:spPr>
          <a:xfrm>
            <a:off x="152400" y="152400"/>
            <a:ext cx="8361152" cy="4157801"/>
          </a:xfrm>
          <a:prstGeom prst="rect">
            <a:avLst/>
          </a:prstGeom>
          <a:noFill/>
          <a:ln>
            <a:noFill/>
          </a:ln>
        </p:spPr>
      </p:pic>
      <p:sp>
        <p:nvSpPr>
          <p:cNvPr id="285" name="Google Shape;285;p50"/>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DHS, Subject driving 10 east</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1"/>
          <p:cNvPicPr preferRelativeResize="0"/>
          <p:nvPr/>
        </p:nvPicPr>
        <p:blipFill>
          <a:blip r:embed="rId3">
            <a:alphaModFix/>
          </a:blip>
          <a:stretch>
            <a:fillRect/>
          </a:stretch>
        </p:blipFill>
        <p:spPr>
          <a:xfrm>
            <a:off x="152400" y="152400"/>
            <a:ext cx="5801674" cy="4423776"/>
          </a:xfrm>
          <a:prstGeom prst="rect">
            <a:avLst/>
          </a:prstGeom>
          <a:noFill/>
          <a:ln>
            <a:noFill/>
          </a:ln>
        </p:spPr>
      </p:pic>
      <p:sp>
        <p:nvSpPr>
          <p:cNvPr id="291" name="Google Shape;291;p51"/>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DHS Shift change</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52"/>
          <p:cNvPicPr preferRelativeResize="0"/>
          <p:nvPr/>
        </p:nvPicPr>
        <p:blipFill>
          <a:blip r:embed="rId3">
            <a:alphaModFix/>
          </a:blip>
          <a:stretch>
            <a:fillRect/>
          </a:stretch>
        </p:blipFill>
        <p:spPr>
          <a:xfrm>
            <a:off x="152400" y="152400"/>
            <a:ext cx="4033149" cy="4388400"/>
          </a:xfrm>
          <a:prstGeom prst="rect">
            <a:avLst/>
          </a:prstGeom>
          <a:noFill/>
          <a:ln>
            <a:noFill/>
          </a:ln>
        </p:spPr>
      </p:pic>
      <p:sp>
        <p:nvSpPr>
          <p:cNvPr id="297" name="Google Shape;297;p52"/>
          <p:cNvSpPr txBox="1"/>
          <p:nvPr>
            <p:ph idx="4294967295"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sz="2400"/>
              <a:t>2x Silver Creek Aviation (DEA)</a:t>
            </a:r>
            <a:endParaRPr sz="2400"/>
          </a:p>
        </p:txBody>
      </p:sp>
      <p:pic>
        <p:nvPicPr>
          <p:cNvPr id="298" name="Google Shape;298;p52"/>
          <p:cNvPicPr preferRelativeResize="0"/>
          <p:nvPr/>
        </p:nvPicPr>
        <p:blipFill>
          <a:blip r:embed="rId4">
            <a:alphaModFix/>
          </a:blip>
          <a:stretch>
            <a:fillRect/>
          </a:stretch>
        </p:blipFill>
        <p:spPr>
          <a:xfrm>
            <a:off x="4970670" y="152400"/>
            <a:ext cx="3716122" cy="2256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3"/>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OK, this isn’t really about police helicopters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wapo1.png" id="308" name="Google Shape;308;p54"/>
          <p:cNvPicPr preferRelativeResize="0"/>
          <p:nvPr/>
        </p:nvPicPr>
        <p:blipFill>
          <a:blip r:embed="rId3">
            <a:alphaModFix/>
          </a:blip>
          <a:stretch>
            <a:fillRect/>
          </a:stretch>
        </p:blipFill>
        <p:spPr>
          <a:xfrm>
            <a:off x="2139667" y="0"/>
            <a:ext cx="4864664" cy="514349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n539my.jpg" id="313" name="Google Shape;313;p55"/>
          <p:cNvPicPr preferRelativeResize="0"/>
          <p:nvPr/>
        </p:nvPicPr>
        <p:blipFill>
          <a:blip r:embed="rId3">
            <a:alphaModFix/>
          </a:blip>
          <a:stretch>
            <a:fillRect/>
          </a:stretch>
        </p:blipFill>
        <p:spPr>
          <a:xfrm>
            <a:off x="716303" y="0"/>
            <a:ext cx="7711395" cy="5143501"/>
          </a:xfrm>
          <a:prstGeom prst="rect">
            <a:avLst/>
          </a:prstGeom>
          <a:noFill/>
          <a:ln>
            <a:noFill/>
          </a:ln>
        </p:spPr>
      </p:pic>
      <p:sp>
        <p:nvSpPr>
          <p:cNvPr id="314" name="Google Shape;314;p55"/>
          <p:cNvSpPr txBox="1"/>
          <p:nvPr>
            <p:ph type="title"/>
          </p:nvPr>
        </p:nvSpPr>
        <p:spPr>
          <a:xfrm>
            <a:off x="716300" y="22160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0000"/>
                </a:solidFill>
              </a:rPr>
              <a:t>Uncovering aerial surveillance by the FBI</a:t>
            </a:r>
            <a:endParaRPr sz="2400">
              <a:solidFill>
                <a:srgbClr val="000000"/>
              </a:solidFill>
            </a:endParaRPr>
          </a:p>
        </p:txBody>
      </p:sp>
      <p:sp>
        <p:nvSpPr>
          <p:cNvPr id="315" name="Google Shape;315;p55"/>
          <p:cNvSpPr txBox="1"/>
          <p:nvPr>
            <p:ph type="title"/>
          </p:nvPr>
        </p:nvSpPr>
        <p:spPr>
          <a:xfrm>
            <a:off x="716300" y="4187925"/>
            <a:ext cx="7341300" cy="85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rgbClr val="000000"/>
                </a:solidFill>
              </a:rPr>
              <a:t>...with Unix (&amp; Clojure &amp; postgres)</a:t>
            </a:r>
            <a:endParaRPr sz="180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wapo.png" id="320" name="Google Shape;320;p56"/>
          <p:cNvPicPr preferRelativeResize="0"/>
          <p:nvPr/>
        </p:nvPicPr>
        <p:blipFill>
          <a:blip r:embed="rId3">
            <a:alphaModFix/>
          </a:blip>
          <a:stretch>
            <a:fillRect/>
          </a:stretch>
        </p:blipFill>
        <p:spPr>
          <a:xfrm>
            <a:off x="2822992" y="0"/>
            <a:ext cx="3498017" cy="51435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heli-orbit.jpg" id="56" name="Google Shape;56;p12"/>
          <p:cNvPicPr preferRelativeResize="0"/>
          <p:nvPr/>
        </p:nvPicPr>
        <p:blipFill>
          <a:blip r:embed="rId3">
            <a:alphaModFix/>
          </a:blip>
          <a:stretch>
            <a:fillRect/>
          </a:stretch>
        </p:blipFill>
        <p:spPr>
          <a:xfrm>
            <a:off x="623766" y="0"/>
            <a:ext cx="7896469" cy="5143501"/>
          </a:xfrm>
          <a:prstGeom prst="rect">
            <a:avLst/>
          </a:prstGeom>
          <a:noFill/>
          <a:ln>
            <a:noFill/>
          </a:ln>
        </p:spPr>
      </p:pic>
      <p:sp>
        <p:nvSpPr>
          <p:cNvPr id="57" name="Google Shape;57;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Tracking police helicopters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wapo2-hl.png" id="325" name="Google Shape;325;p57"/>
          <p:cNvPicPr preferRelativeResize="0"/>
          <p:nvPr/>
        </p:nvPicPr>
        <p:blipFill>
          <a:blip r:embed="rId3">
            <a:alphaModFix/>
          </a:blip>
          <a:stretch>
            <a:fillRect/>
          </a:stretch>
        </p:blipFill>
        <p:spPr>
          <a:xfrm>
            <a:off x="2822992" y="0"/>
            <a:ext cx="3498017" cy="514350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reddit.png" id="330" name="Google Shape;330;p58"/>
          <p:cNvPicPr preferRelativeResize="0"/>
          <p:nvPr/>
        </p:nvPicPr>
        <p:blipFill>
          <a:blip r:embed="rId3">
            <a:alphaModFix/>
          </a:blip>
          <a:stretch>
            <a:fillRect/>
          </a:stretch>
        </p:blipFill>
        <p:spPr>
          <a:xfrm>
            <a:off x="2031269" y="0"/>
            <a:ext cx="5081464" cy="514350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reddit-hl.png" id="335" name="Google Shape;335;p59"/>
          <p:cNvPicPr preferRelativeResize="0"/>
          <p:nvPr/>
        </p:nvPicPr>
        <p:blipFill>
          <a:blip r:embed="rId3">
            <a:alphaModFix/>
          </a:blip>
          <a:stretch>
            <a:fillRect/>
          </a:stretch>
        </p:blipFill>
        <p:spPr>
          <a:xfrm>
            <a:off x="2031269" y="0"/>
            <a:ext cx="5081464" cy="514350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 sousveillance</a:t>
            </a:r>
            <a:endParaRPr/>
          </a:p>
        </p:txBody>
      </p:sp>
      <p:sp>
        <p:nvSpPr>
          <p:cNvPr id="341" name="Google Shape;341;p6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Using historical sensor data to retroactively identify and track new government targets.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1"/>
          <p:cNvPicPr preferRelativeResize="0"/>
          <p:nvPr/>
        </p:nvPicPr>
        <p:blipFill>
          <a:blip r:embed="rId3">
            <a:alphaModFix/>
          </a:blip>
          <a:stretch>
            <a:fillRect/>
          </a:stretch>
        </p:blipFill>
        <p:spPr>
          <a:xfrm>
            <a:off x="152400" y="152400"/>
            <a:ext cx="8839198" cy="766715"/>
          </a:xfrm>
          <a:prstGeom prst="rect">
            <a:avLst/>
          </a:prstGeom>
          <a:noFill/>
          <a:ln>
            <a:noFill/>
          </a:ln>
        </p:spPr>
      </p:pic>
      <p:pic>
        <p:nvPicPr>
          <p:cNvPr id="347" name="Google Shape;347;p61"/>
          <p:cNvPicPr preferRelativeResize="0"/>
          <p:nvPr/>
        </p:nvPicPr>
        <p:blipFill>
          <a:blip r:embed="rId4">
            <a:alphaModFix/>
          </a:blip>
          <a:stretch>
            <a:fillRect/>
          </a:stretch>
        </p:blipFill>
        <p:spPr>
          <a:xfrm>
            <a:off x="152400" y="1071515"/>
            <a:ext cx="7540393" cy="391958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62"/>
          <p:cNvPicPr preferRelativeResize="0"/>
          <p:nvPr/>
        </p:nvPicPr>
        <p:blipFill>
          <a:blip r:embed="rId3">
            <a:alphaModFix/>
          </a:blip>
          <a:stretch>
            <a:fillRect/>
          </a:stretch>
        </p:blipFill>
        <p:spPr>
          <a:xfrm>
            <a:off x="1843271" y="152400"/>
            <a:ext cx="5457459" cy="4838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63"/>
          <p:cNvPicPr preferRelativeResize="0"/>
          <p:nvPr/>
        </p:nvPicPr>
        <p:blipFill>
          <a:blip r:embed="rId3">
            <a:alphaModFix/>
          </a:blip>
          <a:stretch>
            <a:fillRect/>
          </a:stretch>
        </p:blipFill>
        <p:spPr>
          <a:xfrm>
            <a:off x="1988230" y="152400"/>
            <a:ext cx="5167540" cy="483869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64"/>
          <p:cNvPicPr preferRelativeResize="0"/>
          <p:nvPr/>
        </p:nvPicPr>
        <p:blipFill>
          <a:blip r:embed="rId3">
            <a:alphaModFix/>
          </a:blip>
          <a:stretch>
            <a:fillRect/>
          </a:stretch>
        </p:blipFill>
        <p:spPr>
          <a:xfrm>
            <a:off x="152400" y="817579"/>
            <a:ext cx="8839201" cy="350834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info do I have?</a:t>
            </a:r>
            <a:endParaRPr/>
          </a:p>
        </p:txBody>
      </p:sp>
      <p:sp>
        <p:nvSpPr>
          <p:cNvPr id="368" name="Google Shape;368;p6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Presence, not position.</a:t>
            </a:r>
            <a:endParaRPr/>
          </a:p>
          <a:p>
            <a:pPr indent="0" lvl="0" marL="0" rtl="0" algn="l">
              <a:spcBef>
                <a:spcPts val="600"/>
              </a:spcBef>
              <a:spcAft>
                <a:spcPts val="0"/>
              </a:spcAft>
              <a:buNone/>
            </a:pPr>
            <a:r>
              <a:rPr lang="en"/>
              <a:t>Speed, altitude, transponder squawk code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But the internet.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6"/>
          <p:cNvSpPr txBox="1"/>
          <p:nvPr>
            <p:ph idx="1" type="body"/>
          </p:nvPr>
        </p:nvSpPr>
        <p:spPr>
          <a:xfrm>
            <a:off x="457200" y="3959142"/>
            <a:ext cx="8229600" cy="9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Starting to get weird: Two companies w/ PO boxes in Bristow VA?</a:t>
            </a:r>
            <a:br>
              <a:rPr lang="en"/>
            </a:br>
            <a:r>
              <a:rPr lang="en"/>
              <a:t>Seeing this output was the precise moment I began to think I might have stumbled on to something big.</a:t>
            </a:r>
            <a:endParaRPr/>
          </a:p>
        </p:txBody>
      </p:sp>
      <p:pic>
        <p:nvPicPr>
          <p:cNvPr descr="Screen Shot 2015-07-16 at 12.29.53 PM.png" id="374" name="Google Shape;374;p66"/>
          <p:cNvPicPr preferRelativeResize="0"/>
          <p:nvPr/>
        </p:nvPicPr>
        <p:blipFill>
          <a:blip r:embed="rId3">
            <a:alphaModFix/>
          </a:blip>
          <a:stretch>
            <a:fillRect/>
          </a:stretch>
        </p:blipFill>
        <p:spPr>
          <a:xfrm>
            <a:off x="0" y="1403305"/>
            <a:ext cx="9144000" cy="23368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152400" y="152396"/>
            <a:ext cx="6005479" cy="4838700"/>
          </a:xfrm>
          <a:prstGeom prst="rect">
            <a:avLst/>
          </a:prstGeom>
          <a:noFill/>
          <a:ln>
            <a:noFill/>
          </a:ln>
        </p:spPr>
      </p:pic>
      <p:pic>
        <p:nvPicPr>
          <p:cNvPr id="63" name="Google Shape;63;p13"/>
          <p:cNvPicPr preferRelativeResize="0"/>
          <p:nvPr/>
        </p:nvPicPr>
        <p:blipFill>
          <a:blip r:embed="rId4">
            <a:alphaModFix/>
          </a:blip>
          <a:stretch>
            <a:fillRect/>
          </a:stretch>
        </p:blipFill>
        <p:spPr>
          <a:xfrm>
            <a:off x="6310278" y="152396"/>
            <a:ext cx="2681322" cy="2028867"/>
          </a:xfrm>
          <a:prstGeom prst="rect">
            <a:avLst/>
          </a:prstGeom>
          <a:noFill/>
          <a:ln>
            <a:noFill/>
          </a:ln>
        </p:spPr>
      </p:pic>
      <p:pic>
        <p:nvPicPr>
          <p:cNvPr id="64" name="Google Shape;64;p13"/>
          <p:cNvPicPr preferRelativeResize="0"/>
          <p:nvPr/>
        </p:nvPicPr>
        <p:blipFill>
          <a:blip r:embed="rId5">
            <a:alphaModFix/>
          </a:blip>
          <a:stretch>
            <a:fillRect/>
          </a:stretch>
        </p:blipFill>
        <p:spPr>
          <a:xfrm>
            <a:off x="6310278" y="2980113"/>
            <a:ext cx="2681322" cy="201099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n301a.jpg" id="379" name="Google Shape;379;p67"/>
          <p:cNvPicPr preferRelativeResize="0"/>
          <p:nvPr/>
        </p:nvPicPr>
        <p:blipFill>
          <a:blip r:embed="rId3">
            <a:alphaModFix/>
          </a:blip>
          <a:stretch>
            <a:fillRect/>
          </a:stretch>
        </p:blipFill>
        <p:spPr>
          <a:xfrm>
            <a:off x="473777" y="0"/>
            <a:ext cx="8196446" cy="5143500"/>
          </a:xfrm>
          <a:prstGeom prst="rect">
            <a:avLst/>
          </a:prstGeom>
          <a:noFill/>
          <a:ln>
            <a:noFill/>
          </a:ln>
        </p:spPr>
      </p:pic>
      <p:sp>
        <p:nvSpPr>
          <p:cNvPr id="380" name="Google Shape;380;p6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N301A - Worldwide Aircraft Leasing Corp.</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descr="n404kr.jpeg" id="385" name="Google Shape;385;p68"/>
          <p:cNvPicPr preferRelativeResize="0"/>
          <p:nvPr/>
        </p:nvPicPr>
        <p:blipFill>
          <a:blip r:embed="rId3">
            <a:alphaModFix/>
          </a:blip>
          <a:stretch>
            <a:fillRect/>
          </a:stretch>
        </p:blipFill>
        <p:spPr>
          <a:xfrm>
            <a:off x="1146349" y="0"/>
            <a:ext cx="6851302" cy="5143499"/>
          </a:xfrm>
          <a:prstGeom prst="rect">
            <a:avLst/>
          </a:prstGeom>
          <a:noFill/>
          <a:ln>
            <a:noFill/>
          </a:ln>
        </p:spPr>
      </p:pic>
      <p:sp>
        <p:nvSpPr>
          <p:cNvPr id="386" name="Google Shape;386;p68"/>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N404KR - OBR Leasing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n496ww.jpg" id="391" name="Google Shape;391;p69"/>
          <p:cNvPicPr preferRelativeResize="0"/>
          <p:nvPr/>
        </p:nvPicPr>
        <p:blipFill>
          <a:blip r:embed="rId3">
            <a:alphaModFix/>
          </a:blip>
          <a:stretch>
            <a:fillRect/>
          </a:stretch>
        </p:blipFill>
        <p:spPr>
          <a:xfrm>
            <a:off x="282958" y="0"/>
            <a:ext cx="8578084" cy="5143499"/>
          </a:xfrm>
          <a:prstGeom prst="rect">
            <a:avLst/>
          </a:prstGeom>
          <a:noFill/>
          <a:ln>
            <a:noFill/>
          </a:ln>
        </p:spPr>
      </p:pic>
      <p:sp>
        <p:nvSpPr>
          <p:cNvPr id="392" name="Google Shape;392;p6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N496WW - National Aircraft Leasing Corp.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n515jw.jpg" id="397" name="Google Shape;397;p70"/>
          <p:cNvPicPr preferRelativeResize="0"/>
          <p:nvPr/>
        </p:nvPicPr>
        <p:blipFill>
          <a:blip r:embed="rId3">
            <a:alphaModFix/>
          </a:blip>
          <a:stretch>
            <a:fillRect/>
          </a:stretch>
        </p:blipFill>
        <p:spPr>
          <a:xfrm>
            <a:off x="762000" y="47625"/>
            <a:ext cx="7620000" cy="5048250"/>
          </a:xfrm>
          <a:prstGeom prst="rect">
            <a:avLst/>
          </a:prstGeom>
          <a:noFill/>
          <a:ln>
            <a:noFill/>
          </a:ln>
        </p:spPr>
      </p:pic>
      <p:sp>
        <p:nvSpPr>
          <p:cNvPr id="398" name="Google Shape;398;p7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N515JW - Aerographics Inc.</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descr="bristow-po-boxes.png" id="403" name="Google Shape;403;p71"/>
          <p:cNvPicPr preferRelativeResize="0"/>
          <p:nvPr/>
        </p:nvPicPr>
        <p:blipFill>
          <a:blip r:embed="rId3">
            <a:alphaModFix/>
          </a:blip>
          <a:stretch>
            <a:fillRect/>
          </a:stretch>
        </p:blipFill>
        <p:spPr>
          <a:xfrm>
            <a:off x="526968" y="0"/>
            <a:ext cx="8090067" cy="514350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descr="bristow-po-boxes-hl.png" id="408" name="Google Shape;408;p72"/>
          <p:cNvPicPr preferRelativeResize="0"/>
          <p:nvPr/>
        </p:nvPicPr>
        <p:blipFill>
          <a:blip r:embed="rId3">
            <a:alphaModFix/>
          </a:blip>
          <a:stretch>
            <a:fillRect/>
          </a:stretch>
        </p:blipFill>
        <p:spPr>
          <a:xfrm>
            <a:off x="526968" y="0"/>
            <a:ext cx="8090067" cy="5143502"/>
          </a:xfrm>
          <a:prstGeom prst="rect">
            <a:avLst/>
          </a:prstGeom>
          <a:noFill/>
          <a:ln>
            <a:noFill/>
          </a:ln>
        </p:spPr>
      </p:pic>
      <p:sp>
        <p:nvSpPr>
          <p:cNvPr id="409" name="Google Shape;409;p72"/>
          <p:cNvSpPr txBox="1"/>
          <p:nvPr/>
        </p:nvSpPr>
        <p:spPr>
          <a:xfrm>
            <a:off x="5525700" y="2232000"/>
            <a:ext cx="2267700" cy="6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Really?</a:t>
            </a:r>
            <a:endParaRPr sz="30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 was able to expand the list from the 8 aircraft I had directly observed to 105 (suspected) aircraft, almost 2 dozen (suspected) front companies.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descr="spreadsheet.png" id="419" name="Google Shape;419;p74"/>
          <p:cNvPicPr preferRelativeResize="0"/>
          <p:nvPr/>
        </p:nvPicPr>
        <p:blipFill>
          <a:blip r:embed="rId3">
            <a:alphaModFix/>
          </a:blip>
          <a:stretch>
            <a:fillRect/>
          </a:stretch>
        </p:blipFill>
        <p:spPr>
          <a:xfrm>
            <a:off x="2160984" y="0"/>
            <a:ext cx="4822031"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Definitely weird</a:t>
            </a:r>
            <a:endParaRPr/>
          </a:p>
        </p:txBody>
      </p:sp>
      <p:sp>
        <p:nvSpPr>
          <p:cNvPr id="425" name="Google Shape;425;p7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Evidence all pretty circumstantial:</a:t>
            </a:r>
            <a:endParaRPr/>
          </a:p>
          <a:p>
            <a:pPr indent="-419100" lvl="0" marL="457200" rtl="0" algn="l">
              <a:spcBef>
                <a:spcPts val="600"/>
              </a:spcBef>
              <a:spcAft>
                <a:spcPts val="0"/>
              </a:spcAft>
              <a:buSzPts val="3000"/>
              <a:buChar char="●"/>
            </a:pPr>
            <a:r>
              <a:rPr lang="en"/>
              <a:t>Squawk 4414</a:t>
            </a:r>
            <a:endParaRPr/>
          </a:p>
          <a:p>
            <a:pPr indent="-419100" lvl="0" marL="457200" rtl="0" algn="l">
              <a:spcBef>
                <a:spcPts val="0"/>
              </a:spcBef>
              <a:spcAft>
                <a:spcPts val="0"/>
              </a:spcAft>
              <a:buSzPts val="3000"/>
              <a:buChar char="●"/>
            </a:pPr>
            <a:r>
              <a:rPr lang="en"/>
              <a:t>Names like “ABC Aviation”</a:t>
            </a:r>
            <a:endParaRPr/>
          </a:p>
          <a:p>
            <a:pPr indent="-419100" lvl="0" marL="457200" rtl="0" algn="l">
              <a:spcBef>
                <a:spcPts val="0"/>
              </a:spcBef>
              <a:spcAft>
                <a:spcPts val="0"/>
              </a:spcAft>
              <a:buSzPts val="3000"/>
              <a:buChar char="●"/>
            </a:pPr>
            <a:r>
              <a:rPr lang="en"/>
              <a:t>PO boxes in Virginia</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Large scale aerial program?</a:t>
            </a:r>
            <a:endParaRPr/>
          </a:p>
        </p:txBody>
      </p:sp>
      <p:sp>
        <p:nvSpPr>
          <p:cNvPr id="431" name="Google Shape;431;p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More than 100 aircraft, almost 2 dozen front companies, over lots of even medium-sized cities.</a:t>
            </a:r>
            <a:endParaRPr/>
          </a:p>
          <a:p>
            <a:pPr indent="0" lvl="0" marL="0" rtl="0" algn="l">
              <a:spcBef>
                <a:spcPts val="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4"/>
          <p:cNvPicPr preferRelativeResize="0"/>
          <p:nvPr/>
        </p:nvPicPr>
        <p:blipFill>
          <a:blip r:embed="rId3">
            <a:alphaModFix/>
          </a:blip>
          <a:stretch>
            <a:fillRect/>
          </a:stretch>
        </p:blipFill>
        <p:spPr>
          <a:xfrm>
            <a:off x="1346197" y="152397"/>
            <a:ext cx="6451607" cy="483870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Large scale aerial program?</a:t>
            </a:r>
            <a:endParaRPr/>
          </a:p>
        </p:txBody>
      </p:sp>
      <p:sp>
        <p:nvSpPr>
          <p:cNvPr id="437" name="Google Shape;437;p7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Lots of local news stories about people complaining about mysterious Cessnas circling overhead.</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Obviously mentally ill people with videos on YouTube about these specific planes!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Large scale aerial program?</a:t>
            </a:r>
            <a:endParaRPr/>
          </a:p>
        </p:txBody>
      </p:sp>
      <p:sp>
        <p:nvSpPr>
          <p:cNvPr id="443" name="Google Shape;443;p7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Did I fall into the same paranoid trap as the people on the fringe web forums I’ve been reading?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79"/>
          <p:cNvPicPr preferRelativeResize="0"/>
          <p:nvPr/>
        </p:nvPicPr>
        <p:blipFill>
          <a:blip r:embed="rId3">
            <a:alphaModFix/>
          </a:blip>
          <a:stretch>
            <a:fillRect/>
          </a:stretch>
        </p:blipFill>
        <p:spPr>
          <a:xfrm>
            <a:off x="152400" y="1083460"/>
            <a:ext cx="8839198" cy="297658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80"/>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Then two things happened:</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1"/>
          <p:cNvSpPr txBox="1"/>
          <p:nvPr>
            <p:ph type="ctrTitle"/>
          </p:nvPr>
        </p:nvSpPr>
        <p:spPr>
          <a:xfrm>
            <a:off x="515700" y="1272000"/>
            <a:ext cx="8112600" cy="259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A few days after initial WaPo story, FBI admitted “NG Research” was them!</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2"/>
          <p:cNvSpPr txBox="1"/>
          <p:nvPr>
            <p:ph type="ctrTitle"/>
          </p:nvPr>
        </p:nvSpPr>
        <p:spPr>
          <a:xfrm>
            <a:off x="515700" y="1272000"/>
            <a:ext cx="8112600" cy="259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4 weeks later, AP broke the story of &gt; 50 planes &amp; front companies!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descr="ap.png" id="468" name="Google Shape;468;p83"/>
          <p:cNvPicPr preferRelativeResize="0"/>
          <p:nvPr/>
        </p:nvPicPr>
        <p:blipFill>
          <a:blip r:embed="rId3">
            <a:alphaModFix/>
          </a:blip>
          <a:stretch>
            <a:fillRect/>
          </a:stretch>
        </p:blipFill>
        <p:spPr>
          <a:xfrm>
            <a:off x="1273985" y="0"/>
            <a:ext cx="6596031" cy="514350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84"/>
          <p:cNvPicPr preferRelativeResize="0"/>
          <p:nvPr/>
        </p:nvPicPr>
        <p:blipFill>
          <a:blip r:embed="rId3">
            <a:alphaModFix/>
          </a:blip>
          <a:stretch>
            <a:fillRect/>
          </a:stretch>
        </p:blipFill>
        <p:spPr>
          <a:xfrm>
            <a:off x="152400" y="152400"/>
            <a:ext cx="4306504" cy="4838699"/>
          </a:xfrm>
          <a:prstGeom prst="rect">
            <a:avLst/>
          </a:prstGeom>
          <a:noFill/>
          <a:ln>
            <a:noFill/>
          </a:ln>
        </p:spPr>
      </p:pic>
      <p:pic>
        <p:nvPicPr>
          <p:cNvPr id="474" name="Google Shape;474;p84"/>
          <p:cNvPicPr preferRelativeResize="0"/>
          <p:nvPr/>
        </p:nvPicPr>
        <p:blipFill>
          <a:blip r:embed="rId4">
            <a:alphaModFix/>
          </a:blip>
          <a:stretch>
            <a:fillRect/>
          </a:stretch>
        </p:blipFill>
        <p:spPr>
          <a:xfrm>
            <a:off x="4011647" y="2851497"/>
            <a:ext cx="4909650" cy="9245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85"/>
          <p:cNvPicPr preferRelativeResize="0"/>
          <p:nvPr/>
        </p:nvPicPr>
        <p:blipFill>
          <a:blip r:embed="rId3">
            <a:alphaModFix/>
          </a:blip>
          <a:stretch>
            <a:fillRect/>
          </a:stretch>
        </p:blipFill>
        <p:spPr>
          <a:xfrm>
            <a:off x="87488" y="149888"/>
            <a:ext cx="8969024" cy="48437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Large scale aerial program</a:t>
            </a:r>
            <a:endParaRPr/>
          </a:p>
        </p:txBody>
      </p:sp>
      <p:sp>
        <p:nvSpPr>
          <p:cNvPr id="485" name="Google Shape;485;p8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Not totally unknown: Knew FBI was using small planes for aerial surveillance.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Not known viscerally: Huge scale of the program.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they doing?</a:t>
            </a:r>
            <a:endParaRPr/>
          </a:p>
        </p:txBody>
      </p:sp>
      <p:sp>
        <p:nvSpPr>
          <p:cNvPr id="491" name="Google Shape;491;p8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video surveillance</a:t>
            </a:r>
            <a:endParaRPr/>
          </a:p>
          <a:p>
            <a:pPr indent="0" lvl="0" marL="0" rtl="0" algn="l">
              <a:spcBef>
                <a:spcPts val="600"/>
              </a:spcBef>
              <a:spcAft>
                <a:spcPts val="0"/>
              </a:spcAft>
              <a:buNone/>
            </a:pPr>
            <a:r>
              <a:rPr lang="en"/>
              <a:t>IMSI catching/StingRay</a:t>
            </a:r>
            <a:endParaRPr/>
          </a:p>
          <a:p>
            <a:pPr indent="0" lvl="0" marL="0" rtl="0" algn="l">
              <a:spcBef>
                <a:spcPts val="600"/>
              </a:spcBef>
              <a:spcAft>
                <a:spcPts val="0"/>
              </a:spcAft>
              <a:buNone/>
            </a:pPr>
            <a:r>
              <a:rPr lang="en"/>
              <a:t>Persistent video surveillance?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descr="durations.png" id="496" name="Google Shape;496;p88"/>
          <p:cNvPicPr preferRelativeResize="0"/>
          <p:nvPr/>
        </p:nvPicPr>
        <p:blipFill>
          <a:blip r:embed="rId3">
            <a:alphaModFix/>
          </a:blip>
          <a:stretch>
            <a:fillRect/>
          </a:stretch>
        </p:blipFill>
        <p:spPr>
          <a:xfrm>
            <a:off x="2371225" y="0"/>
            <a:ext cx="4401551" cy="4406298"/>
          </a:xfrm>
          <a:prstGeom prst="rect">
            <a:avLst/>
          </a:prstGeom>
          <a:noFill/>
          <a:ln>
            <a:noFill/>
          </a:ln>
        </p:spPr>
      </p:pic>
      <p:sp>
        <p:nvSpPr>
          <p:cNvPr id="497" name="Google Shape;497;p88"/>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often is N404KR overhead?</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Checklist of suspicious plane behavior</a:t>
            </a:r>
            <a:endParaRPr sz="3000"/>
          </a:p>
        </p:txBody>
      </p:sp>
      <p:sp>
        <p:nvSpPr>
          <p:cNvPr id="503" name="Google Shape;503;p8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Tail number or registered owner is on one of the published lists</a:t>
            </a:r>
            <a:endParaRPr sz="2400"/>
          </a:p>
          <a:p>
            <a:pPr indent="-381000" lvl="0" marL="457200" rtl="0" algn="l">
              <a:spcBef>
                <a:spcPts val="0"/>
              </a:spcBef>
              <a:spcAft>
                <a:spcPts val="0"/>
              </a:spcAft>
              <a:buSzPts val="2400"/>
              <a:buChar char="❏"/>
            </a:pPr>
            <a:r>
              <a:rPr lang="en" sz="2400"/>
              <a:t>Squawks 4414 or 4415, or has a callsign “JENA” or “JENNA”</a:t>
            </a:r>
            <a:endParaRPr sz="2400"/>
          </a:p>
          <a:p>
            <a:pPr indent="-381000" lvl="0" marL="457200" rtl="0" algn="l">
              <a:spcBef>
                <a:spcPts val="0"/>
              </a:spcBef>
              <a:spcAft>
                <a:spcPts val="0"/>
              </a:spcAft>
              <a:buSzPts val="2400"/>
              <a:buChar char="❏"/>
            </a:pPr>
            <a:r>
              <a:rPr lang="en" sz="2400"/>
              <a:t>Loiters for hours at around 5000 feet</a:t>
            </a:r>
            <a:endParaRPr sz="2400"/>
          </a:p>
          <a:p>
            <a:pPr indent="-381000" lvl="0" marL="457200" rtl="0" algn="l">
              <a:spcBef>
                <a:spcPts val="0"/>
              </a:spcBef>
              <a:spcAft>
                <a:spcPts val="0"/>
              </a:spcAft>
              <a:buSzPts val="2400"/>
              <a:buChar char="❏"/>
            </a:pPr>
            <a:r>
              <a:rPr lang="en" sz="2400"/>
              <a:t>Flies in circles</a:t>
            </a:r>
            <a:endParaRPr sz="2400"/>
          </a:p>
          <a:p>
            <a:pPr indent="-381000" lvl="0" marL="457200" rtl="0" algn="l">
              <a:spcBef>
                <a:spcPts val="0"/>
              </a:spcBef>
              <a:spcAft>
                <a:spcPts val="0"/>
              </a:spcAft>
              <a:buSzPts val="2400"/>
              <a:buChar char="❏"/>
            </a:pPr>
            <a:r>
              <a:rPr lang="en" sz="2400"/>
              <a:t>Owner in Bristow VA, Greenville DE, Wilmington DE, or Manassas VA</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90"/>
          <p:cNvPicPr preferRelativeResize="0"/>
          <p:nvPr/>
        </p:nvPicPr>
        <p:blipFill>
          <a:blip r:embed="rId3">
            <a:alphaModFix/>
          </a:blip>
          <a:stretch>
            <a:fillRect/>
          </a:stretch>
        </p:blipFill>
        <p:spPr>
          <a:xfrm>
            <a:off x="2289570" y="520996"/>
            <a:ext cx="4564859" cy="410150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91"/>
          <p:cNvPicPr preferRelativeResize="0"/>
          <p:nvPr/>
        </p:nvPicPr>
        <p:blipFill>
          <a:blip r:embed="rId3">
            <a:alphaModFix/>
          </a:blip>
          <a:stretch>
            <a:fillRect/>
          </a:stretch>
        </p:blipFill>
        <p:spPr>
          <a:xfrm>
            <a:off x="331185" y="152400"/>
            <a:ext cx="8481629" cy="4838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92"/>
          <p:cNvPicPr preferRelativeResize="0"/>
          <p:nvPr/>
        </p:nvPicPr>
        <p:blipFill>
          <a:blip r:embed="rId3">
            <a:alphaModFix/>
          </a:blip>
          <a:stretch>
            <a:fillRect/>
          </a:stretch>
        </p:blipFill>
        <p:spPr>
          <a:xfrm>
            <a:off x="2241138" y="1837400"/>
            <a:ext cx="4661720" cy="3119450"/>
          </a:xfrm>
          <a:prstGeom prst="rect">
            <a:avLst/>
          </a:prstGeom>
          <a:noFill/>
          <a:ln>
            <a:noFill/>
          </a:ln>
        </p:spPr>
      </p:pic>
      <p:pic>
        <p:nvPicPr>
          <p:cNvPr id="519" name="Google Shape;519;p92"/>
          <p:cNvPicPr preferRelativeResize="0"/>
          <p:nvPr/>
        </p:nvPicPr>
        <p:blipFill>
          <a:blip r:embed="rId4">
            <a:alphaModFix/>
          </a:blip>
          <a:stretch>
            <a:fillRect/>
          </a:stretch>
        </p:blipFill>
        <p:spPr>
          <a:xfrm>
            <a:off x="479187" y="189049"/>
            <a:ext cx="8185625" cy="13093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9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FBI issued a rare public statement on their aviation program.</a:t>
            </a:r>
            <a:endParaRPr/>
          </a:p>
        </p:txBody>
      </p:sp>
      <p:pic>
        <p:nvPicPr>
          <p:cNvPr id="525" name="Google Shape;525;p93"/>
          <p:cNvPicPr preferRelativeResize="0"/>
          <p:nvPr/>
        </p:nvPicPr>
        <p:blipFill>
          <a:blip r:embed="rId3">
            <a:alphaModFix/>
          </a:blip>
          <a:stretch>
            <a:fillRect/>
          </a:stretch>
        </p:blipFill>
        <p:spPr>
          <a:xfrm>
            <a:off x="287889" y="152400"/>
            <a:ext cx="8568222" cy="410150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94"/>
          <p:cNvPicPr preferRelativeResize="0"/>
          <p:nvPr/>
        </p:nvPicPr>
        <p:blipFill>
          <a:blip r:embed="rId3">
            <a:alphaModFix/>
          </a:blip>
          <a:stretch>
            <a:fillRect/>
          </a:stretch>
        </p:blipFill>
        <p:spPr>
          <a:xfrm>
            <a:off x="911875" y="142525"/>
            <a:ext cx="7320249" cy="485844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536" name="Google Shape;536;p9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This wasn’t hard: All I had to do was look.</a:t>
            </a:r>
            <a:endParaRPr sz="1800"/>
          </a:p>
          <a:p>
            <a:pPr indent="-342900" lvl="0" marL="457200" rtl="0" algn="l">
              <a:spcBef>
                <a:spcPts val="0"/>
              </a:spcBef>
              <a:spcAft>
                <a:spcPts val="0"/>
              </a:spcAft>
              <a:buSzPts val="1800"/>
              <a:buChar char="●"/>
            </a:pPr>
            <a:r>
              <a:rPr lang="en" sz="1800"/>
              <a:t>I used publically available data: transponder pings, planespotter photos, and FAA records.</a:t>
            </a:r>
            <a:endParaRPr sz="1800"/>
          </a:p>
          <a:p>
            <a:pPr indent="-342900" lvl="0" marL="457200" rtl="0" algn="l">
              <a:spcBef>
                <a:spcPts val="0"/>
              </a:spcBef>
              <a:spcAft>
                <a:spcPts val="0"/>
              </a:spcAft>
              <a:buSzPts val="1800"/>
              <a:buChar char="●"/>
            </a:pPr>
            <a:r>
              <a:rPr lang="en" sz="1800"/>
              <a:t>The paranoid were right this time.</a:t>
            </a:r>
            <a:endParaRPr sz="1800"/>
          </a:p>
          <a:p>
            <a:pPr indent="-342900" lvl="0" marL="457200" rtl="0" algn="l">
              <a:spcBef>
                <a:spcPts val="0"/>
              </a:spcBef>
              <a:spcAft>
                <a:spcPts val="0"/>
              </a:spcAft>
              <a:buSzPts val="1800"/>
              <a:buChar char="●"/>
            </a:pPr>
            <a:r>
              <a:rPr lang="en" sz="1800"/>
              <a:t>Multiple people were motivated to independently make this discovery.</a:t>
            </a:r>
            <a:endParaRPr sz="1800"/>
          </a:p>
          <a:p>
            <a:pPr indent="-342900" lvl="0" marL="457200" rtl="0" algn="l">
              <a:spcBef>
                <a:spcPts val="0"/>
              </a:spcBef>
              <a:spcAft>
                <a:spcPts val="0"/>
              </a:spcAft>
              <a:buSzPts val="1800"/>
              <a:buChar char="●"/>
            </a:pPr>
            <a:r>
              <a:rPr lang="en" sz="1800"/>
              <a:t>This is not news: articles as far back as 2003; possibly a surge in 2013.</a:t>
            </a:r>
            <a:endParaRPr sz="1800"/>
          </a:p>
          <a:p>
            <a:pPr indent="-342900" lvl="0" marL="457200" rtl="0" algn="l">
              <a:spcBef>
                <a:spcPts val="0"/>
              </a:spcBef>
              <a:spcAft>
                <a:spcPts val="0"/>
              </a:spcAft>
              <a:buSzPts val="1800"/>
              <a:buChar char="●"/>
            </a:pPr>
            <a:r>
              <a:rPr lang="en" sz="1800"/>
              <a:t>Behavior suggestive of persistent surveillance, not targeted investigation.</a:t>
            </a:r>
            <a:endParaRPr sz="1800"/>
          </a:p>
          <a:p>
            <a:pPr indent="-342900" lvl="0" marL="457200" rtl="0" algn="l">
              <a:spcBef>
                <a:spcPts val="0"/>
              </a:spcBef>
              <a:spcAft>
                <a:spcPts val="0"/>
              </a:spcAft>
              <a:buSzPts val="1800"/>
              <a:buChar char="●"/>
            </a:pPr>
            <a:r>
              <a:rPr lang="en" sz="1800"/>
              <a:t>Potential for more citizen investigation.</a:t>
            </a:r>
            <a:endParaRPr sz="18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542" name="Google Shape;542;p9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More automated analysis, </a:t>
            </a:r>
            <a:r>
              <a:rPr lang="en" sz="1800" u="sng">
                <a:solidFill>
                  <a:schemeClr val="hlink"/>
                </a:solidFill>
                <a:hlinkClick r:id="rId3"/>
              </a:rPr>
              <a:t>à la Buzzfeed News</a:t>
            </a:r>
            <a:endParaRPr sz="1800"/>
          </a:p>
          <a:p>
            <a:pPr indent="-342900" lvl="0" marL="457200" rtl="0" algn="l">
              <a:spcBef>
                <a:spcPts val="0"/>
              </a:spcBef>
              <a:spcAft>
                <a:spcPts val="0"/>
              </a:spcAft>
              <a:buSzPts val="1800"/>
              <a:buChar char="●"/>
            </a:pPr>
            <a:r>
              <a:rPr lang="en" sz="1800"/>
              <a:t>Shadow surveillance aircraft (without interfering)</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Easy to set up for &lt; $100</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Automatic telescopic observation</a:t>
            </a:r>
            <a:endParaRPr/>
          </a:p>
        </p:txBody>
      </p:sp>
      <p:pic>
        <p:nvPicPr>
          <p:cNvPr id="548" name="Google Shape;548;p97"/>
          <p:cNvPicPr preferRelativeResize="0"/>
          <p:nvPr/>
        </p:nvPicPr>
        <p:blipFill>
          <a:blip r:embed="rId3">
            <a:alphaModFix/>
          </a:blip>
          <a:stretch>
            <a:fillRect/>
          </a:stretch>
        </p:blipFill>
        <p:spPr>
          <a:xfrm>
            <a:off x="1524000" y="1215778"/>
            <a:ext cx="6096000" cy="3429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8"/>
          <p:cNvSpPr txBox="1"/>
          <p:nvPr>
            <p:ph type="title"/>
          </p:nvPr>
        </p:nvSpPr>
        <p:spPr>
          <a:xfrm>
            <a:off x="457200" y="205976"/>
            <a:ext cx="8229600" cy="52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Opportunistic use of existing public webcams</a:t>
            </a:r>
            <a:endParaRPr sz="2400"/>
          </a:p>
        </p:txBody>
      </p:sp>
      <p:pic>
        <p:nvPicPr>
          <p:cNvPr id="554" name="Google Shape;554;p98"/>
          <p:cNvPicPr preferRelativeResize="0"/>
          <p:nvPr/>
        </p:nvPicPr>
        <p:blipFill>
          <a:blip r:embed="rId3">
            <a:alphaModFix/>
          </a:blip>
          <a:stretch>
            <a:fillRect/>
          </a:stretch>
        </p:blipFill>
        <p:spPr>
          <a:xfrm>
            <a:off x="1221402" y="1215778"/>
            <a:ext cx="6701195" cy="377532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560" name="Google Shape;560;p99"/>
          <p:cNvSpPr txBox="1"/>
          <p:nvPr>
            <p:ph idx="1" type="body"/>
          </p:nvPr>
        </p:nvSpPr>
        <p:spPr>
          <a:xfrm>
            <a:off x="457200" y="947025"/>
            <a:ext cx="8229600" cy="397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400" u="sng">
                <a:solidFill>
                  <a:schemeClr val="hlink"/>
                </a:solidFill>
                <a:hlinkClick r:id="rId3"/>
              </a:rPr>
              <a:t>Baltimore FBI aerial surveillance video</a:t>
            </a:r>
            <a:endParaRPr sz="1400"/>
          </a:p>
          <a:p>
            <a:pPr indent="0" lvl="0" marL="0" rtl="0" algn="l">
              <a:spcBef>
                <a:spcPts val="600"/>
              </a:spcBef>
              <a:spcAft>
                <a:spcPts val="0"/>
              </a:spcAft>
              <a:buClr>
                <a:schemeClr val="dk1"/>
              </a:buClr>
              <a:buSzPts val="1100"/>
              <a:buFont typeface="Arial"/>
              <a:buNone/>
            </a:pPr>
            <a:r>
              <a:rPr lang="en" sz="1400"/>
              <a:t>“</a:t>
            </a:r>
            <a:r>
              <a:rPr lang="en" sz="1400" u="sng">
                <a:solidFill>
                  <a:schemeClr val="hlink"/>
                </a:solidFill>
                <a:hlinkClick r:id="rId4"/>
              </a:rPr>
              <a:t>Tracking planes with RTL-SDR</a:t>
            </a:r>
            <a:r>
              <a:rPr lang="en" sz="1400"/>
              <a:t>” intro from MAKE</a:t>
            </a:r>
            <a:endParaRPr sz="1400"/>
          </a:p>
          <a:p>
            <a:pPr indent="0" lvl="0" marL="0" rtl="0" algn="l">
              <a:spcBef>
                <a:spcPts val="600"/>
              </a:spcBef>
              <a:spcAft>
                <a:spcPts val="0"/>
              </a:spcAft>
              <a:buClr>
                <a:schemeClr val="dk1"/>
              </a:buClr>
              <a:buSzPts val="1100"/>
              <a:buFont typeface="Arial"/>
              <a:buNone/>
            </a:pPr>
            <a:r>
              <a:rPr lang="en" sz="1400"/>
              <a:t>“</a:t>
            </a:r>
            <a:r>
              <a:rPr lang="en" sz="1400" u="sng">
                <a:solidFill>
                  <a:schemeClr val="hlink"/>
                </a:solidFill>
                <a:hlinkClick r:id="rId5"/>
              </a:rPr>
              <a:t>How you can track the FBI’s spy planes</a:t>
            </a:r>
            <a:r>
              <a:rPr lang="en" sz="1400"/>
              <a:t>”</a:t>
            </a:r>
            <a:endParaRPr sz="1400"/>
          </a:p>
          <a:p>
            <a:pPr indent="0" lvl="0" marL="0" rtl="0" algn="l">
              <a:spcBef>
                <a:spcPts val="600"/>
              </a:spcBef>
              <a:spcAft>
                <a:spcPts val="0"/>
              </a:spcAft>
              <a:buNone/>
            </a:pPr>
            <a:r>
              <a:rPr lang="en" sz="1400" u="sng">
                <a:solidFill>
                  <a:schemeClr val="hlink"/>
                </a:solidFill>
                <a:hlinkClick r:id="rId6"/>
              </a:rPr>
              <a:t>Planes over LA.2</a:t>
            </a:r>
            <a:r>
              <a:rPr lang="en" sz="1400"/>
              <a:t> map</a:t>
            </a:r>
            <a:endParaRPr sz="1400"/>
          </a:p>
          <a:p>
            <a:pPr indent="0" lvl="0" marL="0" rtl="0" algn="l">
              <a:spcBef>
                <a:spcPts val="600"/>
              </a:spcBef>
              <a:spcAft>
                <a:spcPts val="0"/>
              </a:spcAft>
              <a:buNone/>
            </a:pPr>
            <a:r>
              <a:rPr lang="en" sz="1400" u="sng">
                <a:solidFill>
                  <a:schemeClr val="hlink"/>
                </a:solidFill>
                <a:hlinkClick r:id="rId7"/>
              </a:rPr>
              <a:t>Police helicopter KML</a:t>
            </a:r>
            <a:endParaRPr sz="1400"/>
          </a:p>
          <a:p>
            <a:pPr indent="0" lvl="0" marL="0" rtl="0" algn="l">
              <a:spcBef>
                <a:spcPts val="600"/>
              </a:spcBef>
              <a:spcAft>
                <a:spcPts val="0"/>
              </a:spcAft>
              <a:buNone/>
            </a:pPr>
            <a:r>
              <a:rPr lang="en" sz="1400" u="sng">
                <a:solidFill>
                  <a:schemeClr val="hlink"/>
                </a:solidFill>
                <a:hlinkClick r:id="rId8"/>
              </a:rPr>
              <a:t>orbital detector notebook</a:t>
            </a:r>
            <a:endParaRPr sz="1400"/>
          </a:p>
          <a:p>
            <a:pPr indent="0" lvl="0" marL="0" rtl="0" algn="l">
              <a:spcBef>
                <a:spcPts val="600"/>
              </a:spcBef>
              <a:spcAft>
                <a:spcPts val="0"/>
              </a:spcAft>
              <a:buNone/>
            </a:pPr>
            <a:r>
              <a:rPr lang="en" sz="1400"/>
              <a:t>“</a:t>
            </a:r>
            <a:r>
              <a:rPr lang="en" sz="1400" u="sng">
                <a:solidFill>
                  <a:schemeClr val="hlink"/>
                </a:solidFill>
                <a:hlinkClick r:id="rId9"/>
              </a:rPr>
              <a:t>Cheap ADS-B on amateur drones</a:t>
            </a:r>
            <a:r>
              <a:rPr lang="en" sz="1400"/>
              <a:t>”</a:t>
            </a:r>
            <a:endParaRPr sz="1400"/>
          </a:p>
          <a:p>
            <a:pPr indent="0" lvl="0" marL="0" rtl="0" algn="l">
              <a:spcBef>
                <a:spcPts val="600"/>
              </a:spcBef>
              <a:spcAft>
                <a:spcPts val="0"/>
              </a:spcAft>
              <a:buNone/>
            </a:pPr>
            <a:r>
              <a:rPr lang="en" sz="1400"/>
              <a:t>“</a:t>
            </a:r>
            <a:r>
              <a:rPr lang="en" sz="1400" u="sng">
                <a:solidFill>
                  <a:schemeClr val="hlink"/>
                </a:solidFill>
                <a:hlinkClick r:id="rId10"/>
              </a:rPr>
              <a:t>Augmented reality display of air traffic for amateur drones</a:t>
            </a:r>
            <a:r>
              <a:rPr lang="en" sz="1400"/>
              <a:t>”</a:t>
            </a:r>
            <a:endParaRPr sz="1400"/>
          </a:p>
          <a:p>
            <a:pPr indent="0" lvl="0" marL="0" rtl="0" algn="l">
              <a:spcBef>
                <a:spcPts val="600"/>
              </a:spcBef>
              <a:spcAft>
                <a:spcPts val="0"/>
              </a:spcAft>
              <a:buNone/>
            </a:pPr>
            <a:r>
              <a:rPr lang="en" sz="1400" u="sng">
                <a:solidFill>
                  <a:schemeClr val="hlink"/>
                </a:solidFill>
                <a:hlinkClick r:id="rId11"/>
              </a:rPr>
              <a:t>List of aircraft &amp; front companies</a:t>
            </a:r>
            <a:endParaRPr sz="1400"/>
          </a:p>
          <a:p>
            <a:pPr indent="0" lvl="0" marL="0" rtl="0" algn="l">
              <a:spcBef>
                <a:spcPts val="600"/>
              </a:spcBef>
              <a:spcAft>
                <a:spcPts val="0"/>
              </a:spcAft>
              <a:buNone/>
            </a:pPr>
            <a:r>
              <a:rPr lang="en" sz="1400" u="sng">
                <a:solidFill>
                  <a:schemeClr val="hlink"/>
                </a:solidFill>
                <a:hlinkClick r:id="rId12"/>
              </a:rPr>
              <a:t>ADS-B Exchange</a:t>
            </a:r>
            <a:r>
              <a:rPr lang="en" sz="1400"/>
              <a:t> (the only uncensored multilateration network, run by amateurs)</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 sz="1400" u="sng">
                <a:solidFill>
                  <a:schemeClr val="hlink"/>
                </a:solidFill>
                <a:hlinkClick r:id="rId13"/>
              </a:rPr>
              <a:t>Web interface to my receiver</a:t>
            </a:r>
            <a:endParaRPr sz="1400"/>
          </a:p>
          <a:p>
            <a:pPr indent="0" lvl="0" marL="0" rtl="0" algn="l">
              <a:spcBef>
                <a:spcPts val="600"/>
              </a:spcBef>
              <a:spcAft>
                <a:spcPts val="0"/>
              </a:spcAft>
              <a:buNone/>
            </a:pPr>
            <a:r>
              <a:rPr lang="en" sz="1400" u="sng">
                <a:solidFill>
                  <a:schemeClr val="hlink"/>
                </a:solidFill>
                <a:hlinkClick r:id="rId14"/>
              </a:rPr>
              <a:t>My github</a:t>
            </a:r>
            <a:r>
              <a:rPr lang="en" sz="1400"/>
              <a:t> (</a:t>
            </a:r>
            <a:r>
              <a:rPr lang="en" sz="1400" u="sng">
                <a:solidFill>
                  <a:schemeClr val="hlink"/>
                </a:solidFill>
                <a:hlinkClick r:id="rId15"/>
              </a:rPr>
              <a:t>DB ingestion</a:t>
            </a:r>
            <a:r>
              <a:rPr lang="en" sz="1400"/>
              <a:t>, </a:t>
            </a:r>
            <a:r>
              <a:rPr lang="en" sz="1400" u="sng">
                <a:solidFill>
                  <a:schemeClr val="hlink"/>
                </a:solidFill>
                <a:hlinkClick r:id="rId16"/>
              </a:rPr>
              <a:t>analysis</a:t>
            </a:r>
            <a:r>
              <a:rPr lang="en" sz="1400"/>
              <a:t>)</a:t>
            </a:r>
            <a:endParaRPr sz="1400"/>
          </a:p>
          <a:p>
            <a:pPr indent="0" lvl="0" marL="0" rtl="0" algn="l">
              <a:spcBef>
                <a:spcPts val="600"/>
              </a:spcBef>
              <a:spcAft>
                <a:spcPts val="0"/>
              </a:spcAft>
              <a:buClr>
                <a:schemeClr val="dk1"/>
              </a:buClr>
              <a:buSzPts val="1100"/>
              <a:buFont typeface="Arial"/>
              <a:buNone/>
            </a:pPr>
            <a:r>
              <a:rPr lang="en" sz="1400" u="sng">
                <a:solidFill>
                  <a:schemeClr val="hlink"/>
                </a:solidFill>
                <a:hlinkClick r:id="rId17"/>
              </a:rPr>
              <a:t>@lemonodor</a:t>
            </a:r>
            <a:r>
              <a:rPr lang="en" sz="1400"/>
              <a:t> twitter</a:t>
            </a:r>
            <a:endParaRPr sz="1400"/>
          </a:p>
          <a:p>
            <a:pPr indent="0" lvl="0" marL="0" rtl="0" algn="l">
              <a:spcBef>
                <a:spcPts val="600"/>
              </a:spcBef>
              <a:spcAft>
                <a:spcPts val="0"/>
              </a:spcAft>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